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96" r:id="rId1"/>
  </p:sldMasterIdLst>
  <p:notesMasterIdLst>
    <p:notesMasterId r:id="rId24"/>
  </p:notesMasterIdLst>
  <p:sldIdLst>
    <p:sldId id="291" r:id="rId2"/>
    <p:sldId id="365" r:id="rId3"/>
    <p:sldId id="344" r:id="rId4"/>
    <p:sldId id="258" r:id="rId5"/>
    <p:sldId id="310" r:id="rId6"/>
    <p:sldId id="300" r:id="rId7"/>
    <p:sldId id="358" r:id="rId8"/>
    <p:sldId id="362" r:id="rId9"/>
    <p:sldId id="318" r:id="rId10"/>
    <p:sldId id="346" r:id="rId11"/>
    <p:sldId id="357" r:id="rId12"/>
    <p:sldId id="366" r:id="rId13"/>
    <p:sldId id="367" r:id="rId14"/>
    <p:sldId id="293" r:id="rId15"/>
    <p:sldId id="349" r:id="rId16"/>
    <p:sldId id="294" r:id="rId17"/>
    <p:sldId id="352" r:id="rId18"/>
    <p:sldId id="353" r:id="rId19"/>
    <p:sldId id="364" r:id="rId20"/>
    <p:sldId id="361" r:id="rId21"/>
    <p:sldId id="359" r:id="rId22"/>
    <p:sldId id="354" r:id="rId23"/>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F8F8"/>
    <a:srgbClr val="99FF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FF7A9AF-3368-A391-7149-A8D0669FB557}" v="330" dt="2019-09-13T18:27:46.818"/>
    <p1510:client id="{2E5DF3AA-0623-ECB6-F5B2-9FC94230C475}" v="4249" dt="2019-10-18T17:50:57.017"/>
    <p1510:client id="{367D211A-1D49-B509-BDCE-E9E48AD76579}" v="818" dt="2019-10-10T16:41:24.650"/>
    <p1510:client id="{3F4F2920-B6C6-5B50-038A-5388D4A3D876}" v="137" dt="2019-10-23T19:48:23.581"/>
    <p1510:client id="{585E59D9-25C9-3A99-438C-51AAAE3A079F}" v="69" dt="2019-09-11T22:55:13.666"/>
    <p1510:client id="{6FE30E69-80D7-A58F-B1C5-BA94E3AEC915}" v="155" dt="2019-10-10T18:46:17.786"/>
    <p1510:client id="{BAFC102A-B673-B6FE-AB8B-80482A140E7C}" v="492" dt="2019-10-10T13:31:20.999"/>
    <p1510:client id="{D1386599-3C2A-7100-97A1-8471CBF92C50}" v="661" dt="2019-10-10T17:37:10.627"/>
    <p1510:client id="{DB04A525-9EBF-45FE-A055-B354E6511F66}" v="242" dt="2019-05-21T17:37:43.700"/>
    <p1510:client id="{E2F8F6A1-9E17-DE68-6E56-CAF51B9FCD9A}" v="2" dt="2019-10-11T15:03:35.663"/>
    <p1510:client id="{E999869A-29C2-1E31-245C-292DF2A905C7}" v="26" dt="2019-10-22T15:51:15.481"/>
    <p1510:client id="{FA499990-A421-D494-4800-E19BAB3037CD}" v="565" dt="2019-10-18T18:11:46.19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9" d="100"/>
          <a:sy n="99" d="100"/>
        </p:scale>
        <p:origin x="555" y="4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xmlns="" id="{1F4A5B8D-F90F-4A29-8B78-FD1EABAA644A}"/>
              </a:ext>
            </a:extLst>
          </p:cNvPr>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200">
                <a:latin typeface="Times New Roman" pitchFamily="18" charset="0"/>
                <a:ea typeface="+mn-ea"/>
              </a:defRPr>
            </a:lvl1pPr>
          </a:lstStyle>
          <a:p>
            <a:pPr>
              <a:defRPr/>
            </a:pPr>
            <a:endParaRPr lang="en-US" altLang="en-US"/>
          </a:p>
        </p:txBody>
      </p:sp>
      <p:sp>
        <p:nvSpPr>
          <p:cNvPr id="11267" name="Rectangle 3">
            <a:extLst>
              <a:ext uri="{FF2B5EF4-FFF2-40B4-BE49-F238E27FC236}">
                <a16:creationId xmlns:a16="http://schemas.microsoft.com/office/drawing/2014/main" xmlns="" id="{9D1FAD9C-C07C-477E-93B8-53A7A84A8A67}"/>
              </a:ext>
            </a:extLst>
          </p:cNvPr>
          <p:cNvSpPr>
            <a:spLocks noGrp="1" noChangeArrowheads="1"/>
          </p:cNvSpPr>
          <p:nvPr>
            <p:ph type="dt" idx="1"/>
          </p:nvPr>
        </p:nvSpPr>
        <p:spPr bwMode="auto">
          <a:xfrm>
            <a:off x="388620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00">
                <a:latin typeface="Times New Roman" pitchFamily="18" charset="0"/>
                <a:ea typeface="+mn-ea"/>
              </a:defRPr>
            </a:lvl1pPr>
          </a:lstStyle>
          <a:p>
            <a:pPr>
              <a:defRPr/>
            </a:pPr>
            <a:endParaRPr lang="en-US" altLang="en-US"/>
          </a:p>
        </p:txBody>
      </p:sp>
      <p:sp>
        <p:nvSpPr>
          <p:cNvPr id="5124" name="Rectangle 4">
            <a:extLst>
              <a:ext uri="{FF2B5EF4-FFF2-40B4-BE49-F238E27FC236}">
                <a16:creationId xmlns:a16="http://schemas.microsoft.com/office/drawing/2014/main" xmlns="" id="{8350E2B6-CDAF-4A52-9606-C85BFCDA775E}"/>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9" name="Rectangle 5">
            <a:extLst>
              <a:ext uri="{FF2B5EF4-FFF2-40B4-BE49-F238E27FC236}">
                <a16:creationId xmlns:a16="http://schemas.microsoft.com/office/drawing/2014/main" xmlns="" id="{2D01D768-C4BE-4969-BA31-CB7C9D34E729}"/>
              </a:ext>
            </a:extLst>
          </p:cNvPr>
          <p:cNvSpPr>
            <a:spLocks noGrp="1" noChangeArrowheads="1"/>
          </p:cNvSpPr>
          <p:nvPr>
            <p:ph type="body" sz="quarter" idx="3"/>
          </p:nvPr>
        </p:nvSpPr>
        <p:spPr bwMode="auto">
          <a:xfrm>
            <a:off x="914400" y="4343400"/>
            <a:ext cx="5029200" cy="41148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11270" name="Rectangle 6">
            <a:extLst>
              <a:ext uri="{FF2B5EF4-FFF2-40B4-BE49-F238E27FC236}">
                <a16:creationId xmlns:a16="http://schemas.microsoft.com/office/drawing/2014/main" xmlns="" id="{74E58334-9524-4056-B8B8-B5D89E53F798}"/>
              </a:ext>
            </a:extLst>
          </p:cNvPr>
          <p:cNvSpPr>
            <a:spLocks noGrp="1" noChangeArrowheads="1"/>
          </p:cNvSpPr>
          <p:nvPr>
            <p:ph type="ftr" sz="quarter" idx="4"/>
          </p:nvPr>
        </p:nvSpPr>
        <p:spPr bwMode="auto">
          <a:xfrm>
            <a:off x="0" y="8686800"/>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a:latin typeface="Times New Roman" pitchFamily="18" charset="0"/>
                <a:ea typeface="+mn-ea"/>
              </a:defRPr>
            </a:lvl1pPr>
          </a:lstStyle>
          <a:p>
            <a:pPr>
              <a:defRPr/>
            </a:pPr>
            <a:endParaRPr lang="en-US" altLang="en-US"/>
          </a:p>
        </p:txBody>
      </p:sp>
      <p:sp>
        <p:nvSpPr>
          <p:cNvPr id="11271" name="Rectangle 7">
            <a:extLst>
              <a:ext uri="{FF2B5EF4-FFF2-40B4-BE49-F238E27FC236}">
                <a16:creationId xmlns:a16="http://schemas.microsoft.com/office/drawing/2014/main" xmlns="" id="{F41AB14B-913C-4AC8-AC28-7165EF8AAC9E}"/>
              </a:ext>
            </a:extLst>
          </p:cNvPr>
          <p:cNvSpPr>
            <a:spLocks noGrp="1" noChangeArrowheads="1"/>
          </p:cNvSpPr>
          <p:nvPr>
            <p:ph type="sldNum" sz="quarter" idx="5"/>
          </p:nvPr>
        </p:nvSpPr>
        <p:spPr bwMode="auto">
          <a:xfrm>
            <a:off x="3886200" y="8686800"/>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BFBA94AC-4350-4422-965A-53EE76581099}" type="slidenum">
              <a:rPr lang="en-US" altLang="en-US"/>
              <a:pPr>
                <a:defRPr/>
              </a:pPr>
              <a:t>‹#›</a:t>
            </a:fld>
            <a:endParaRPr lang="en-US" altLang="en-US"/>
          </a:p>
        </p:txBody>
      </p:sp>
    </p:spTree>
    <p:extLst>
      <p:ext uri="{BB962C8B-B14F-4D97-AF65-F5344CB8AC3E}">
        <p14:creationId xmlns:p14="http://schemas.microsoft.com/office/powerpoint/2010/main" val="165589207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S PGothic" panose="020B0600070205080204" pitchFamily="34" charset="-128"/>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S PGothic"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S PGothic" panose="020B0600070205080204" pitchFamily="34"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S PGothic"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a:extLst>
              <a:ext uri="{FF2B5EF4-FFF2-40B4-BE49-F238E27FC236}">
                <a16:creationId xmlns:a16="http://schemas.microsoft.com/office/drawing/2014/main" xmlns="" id="{40DF6DA3-76C4-42CC-8947-CBE549B9AB64}"/>
              </a:ext>
            </a:extLst>
          </p:cNvPr>
          <p:cNvSpPr>
            <a:spLocks noGrp="1" noRot="1" noChangeAspect="1" noTextEdit="1"/>
          </p:cNvSpPr>
          <p:nvPr>
            <p:ph type="sldImg"/>
          </p:nvPr>
        </p:nvSpPr>
        <p:spPr>
          <a:ln/>
        </p:spPr>
      </p:sp>
      <p:sp>
        <p:nvSpPr>
          <p:cNvPr id="7171" name="Notes Placeholder 2">
            <a:extLst>
              <a:ext uri="{FF2B5EF4-FFF2-40B4-BE49-F238E27FC236}">
                <a16:creationId xmlns:a16="http://schemas.microsoft.com/office/drawing/2014/main" xmlns="" id="{1080976E-7983-48FA-90E7-13CF1656FAD3}"/>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Characteristics of a Gifted Scholar</a:t>
            </a:r>
          </a:p>
        </p:txBody>
      </p:sp>
      <p:sp>
        <p:nvSpPr>
          <p:cNvPr id="7172" name="Slide Number Placeholder 3">
            <a:extLst>
              <a:ext uri="{FF2B5EF4-FFF2-40B4-BE49-F238E27FC236}">
                <a16:creationId xmlns:a16="http://schemas.microsoft.com/office/drawing/2014/main" xmlns="" id="{8E82B3B9-2ED4-4C9A-8780-BA08DCCE9671}"/>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E056D4B4-FE02-413D-AAD9-AA932CF15A9F}" type="slidenum">
              <a:rPr lang="en-US" altLang="en-US" sz="1200"/>
              <a:pPr/>
              <a:t>1</a:t>
            </a:fld>
            <a:endParaRPr lang="en-US" altLang="en-US" sz="1200"/>
          </a:p>
        </p:txBody>
      </p:sp>
    </p:spTree>
    <p:extLst>
      <p:ext uri="{BB962C8B-B14F-4D97-AF65-F5344CB8AC3E}">
        <p14:creationId xmlns:p14="http://schemas.microsoft.com/office/powerpoint/2010/main" val="41123743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cs typeface="Calibri"/>
              </a:rPr>
              <a:t>For example:</a:t>
            </a:r>
          </a:p>
          <a:p>
            <a:r>
              <a:rPr lang="en-US">
                <a:latin typeface="Calibri"/>
                <a:cs typeface="Calibri"/>
              </a:rPr>
              <a:t>If Joey scores one time in the 95th percentile, on a 1st grade assessment, he is identified as gifted.  Even if he is not serviced, his score will continue to be part of the school's indicator for the rest of his school career.</a:t>
            </a:r>
          </a:p>
        </p:txBody>
      </p:sp>
      <p:sp>
        <p:nvSpPr>
          <p:cNvPr id="4" name="Slide Number Placeholder 3"/>
          <p:cNvSpPr>
            <a:spLocks noGrp="1"/>
          </p:cNvSpPr>
          <p:nvPr>
            <p:ph type="sldNum" sz="quarter" idx="5"/>
          </p:nvPr>
        </p:nvSpPr>
        <p:spPr/>
        <p:txBody>
          <a:bodyPr/>
          <a:lstStyle/>
          <a:p>
            <a:pPr>
              <a:defRPr/>
            </a:pPr>
            <a:fld id="{BFBA94AC-4350-4422-965A-53EE76581099}" type="slidenum">
              <a:rPr lang="en-US" altLang="en-US"/>
              <a:pPr>
                <a:defRPr/>
              </a:pPr>
              <a:t>7</a:t>
            </a:fld>
            <a:endParaRPr lang="en-US" altLang="en-US"/>
          </a:p>
        </p:txBody>
      </p:sp>
    </p:spTree>
    <p:extLst>
      <p:ext uri="{BB962C8B-B14F-4D97-AF65-F5344CB8AC3E}">
        <p14:creationId xmlns:p14="http://schemas.microsoft.com/office/powerpoint/2010/main" val="3138020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xmlns="" id="{BDC5F293-2F3E-4206-A1DD-33FF5D976659}"/>
              </a:ext>
            </a:extLst>
          </p:cNvPr>
          <p:cNvSpPr>
            <a:spLocks noGrp="1" noRot="1" noChangeAspect="1" noTextEdit="1"/>
          </p:cNvSpPr>
          <p:nvPr>
            <p:ph type="sldImg"/>
          </p:nvPr>
        </p:nvSpPr>
        <p:spPr>
          <a:ln/>
        </p:spPr>
      </p:sp>
      <p:sp>
        <p:nvSpPr>
          <p:cNvPr id="29699" name="Notes Placeholder 2">
            <a:extLst>
              <a:ext uri="{FF2B5EF4-FFF2-40B4-BE49-F238E27FC236}">
                <a16:creationId xmlns:a16="http://schemas.microsoft.com/office/drawing/2014/main" xmlns="" id="{C066342D-2A04-44D0-A56F-A83F9E1048F4}"/>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9700" name="Slide Number Placeholder 3">
            <a:extLst>
              <a:ext uri="{FF2B5EF4-FFF2-40B4-BE49-F238E27FC236}">
                <a16:creationId xmlns:a16="http://schemas.microsoft.com/office/drawing/2014/main" xmlns="" id="{2E378FE6-67A0-403C-BEBC-B7B325DC7D88}"/>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D36F5223-664F-46CB-89C6-8EEC05163894}" type="slidenum">
              <a:rPr lang="en-US" altLang="en-US" sz="1200"/>
              <a:pPr/>
              <a:t>10</a:t>
            </a:fld>
            <a:endParaRPr lang="en-US" altLang="en-US" sz="1200"/>
          </a:p>
        </p:txBody>
      </p:sp>
    </p:spTree>
    <p:extLst>
      <p:ext uri="{BB962C8B-B14F-4D97-AF65-F5344CB8AC3E}">
        <p14:creationId xmlns:p14="http://schemas.microsoft.com/office/powerpoint/2010/main" val="11141084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xmlns="" id="{42D5A63B-FB10-4A66-9341-E87C8A46B945}"/>
              </a:ext>
            </a:extLst>
          </p:cNvPr>
          <p:cNvSpPr>
            <a:spLocks noGrp="1" noRot="1" noChangeAspect="1" noTextEdit="1"/>
          </p:cNvSpPr>
          <p:nvPr>
            <p:ph type="sldImg"/>
          </p:nvPr>
        </p:nvSpPr>
        <p:spPr>
          <a:ln/>
        </p:spPr>
      </p:sp>
      <p:sp>
        <p:nvSpPr>
          <p:cNvPr id="10243" name="Notes Placeholder 2">
            <a:extLst>
              <a:ext uri="{FF2B5EF4-FFF2-40B4-BE49-F238E27FC236}">
                <a16:creationId xmlns:a16="http://schemas.microsoft.com/office/drawing/2014/main" xmlns="" id="{5F6B312E-824C-4305-B7F8-3B744B449AD7}"/>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0244" name="Slide Number Placeholder 3">
            <a:extLst>
              <a:ext uri="{FF2B5EF4-FFF2-40B4-BE49-F238E27FC236}">
                <a16:creationId xmlns:a16="http://schemas.microsoft.com/office/drawing/2014/main" xmlns="" id="{FFE7F3F0-0993-42E9-B900-0E0B3B9B7CAA}"/>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782F85DB-B2D1-450B-ADE0-19301BB373C3}" type="slidenum">
              <a:rPr lang="en-US" altLang="en-US" sz="1200"/>
              <a:pPr/>
              <a:t>15</a:t>
            </a:fld>
            <a:endParaRPr lang="en-US" altLang="en-US" sz="1200"/>
          </a:p>
        </p:txBody>
      </p:sp>
    </p:spTree>
    <p:extLst>
      <p:ext uri="{BB962C8B-B14F-4D97-AF65-F5344CB8AC3E}">
        <p14:creationId xmlns:p14="http://schemas.microsoft.com/office/powerpoint/2010/main" val="388528075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1" name="Picture 10" descr="Celestia-R1---OverlayTitle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397750" cy="6858000"/>
          </a:xfrm>
          <a:prstGeom prst="rect">
            <a:avLst/>
          </a:prstGeom>
        </p:spPr>
      </p:pic>
      <p:sp>
        <p:nvSpPr>
          <p:cNvPr id="2" name="Title 1"/>
          <p:cNvSpPr>
            <a:spLocks noGrp="1"/>
          </p:cNvSpPr>
          <p:nvPr>
            <p:ph type="ctrTitle"/>
          </p:nvPr>
        </p:nvSpPr>
        <p:spPr>
          <a:xfrm>
            <a:off x="2743973" y="1964267"/>
            <a:ext cx="5714228" cy="2421464"/>
          </a:xfrm>
        </p:spPr>
        <p:txBody>
          <a:bodyPr anchor="b">
            <a:normAutofit/>
          </a:bodyPr>
          <a:lstStyle>
            <a:lvl1pPr algn="r">
              <a:defRPr sz="4400">
                <a:effectLst/>
              </a:defRPr>
            </a:lvl1pPr>
          </a:lstStyle>
          <a:p>
            <a:r>
              <a:rPr lang="en-US"/>
              <a:t>Click to edit Master title style</a:t>
            </a:r>
          </a:p>
        </p:txBody>
      </p:sp>
      <p:sp>
        <p:nvSpPr>
          <p:cNvPr id="3" name="Subtitle 2"/>
          <p:cNvSpPr>
            <a:spLocks noGrp="1"/>
          </p:cNvSpPr>
          <p:nvPr>
            <p:ph type="subTitle" idx="1"/>
          </p:nvPr>
        </p:nvSpPr>
        <p:spPr>
          <a:xfrm>
            <a:off x="2743973" y="4385733"/>
            <a:ext cx="5714228"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752311" y="5870576"/>
            <a:ext cx="1212173" cy="377825"/>
          </a:xfrm>
        </p:spPr>
        <p:txBody>
          <a:bodyPr/>
          <a:lstStyle/>
          <a:p>
            <a:pPr>
              <a:defRPr/>
            </a:pPr>
            <a:endParaRPr lang="en-US" altLang="en-US"/>
          </a:p>
        </p:txBody>
      </p:sp>
      <p:sp>
        <p:nvSpPr>
          <p:cNvPr id="5" name="Footer Placeholder 4"/>
          <p:cNvSpPr>
            <a:spLocks noGrp="1"/>
          </p:cNvSpPr>
          <p:nvPr>
            <p:ph type="ftr" sz="quarter" idx="11"/>
          </p:nvPr>
        </p:nvSpPr>
        <p:spPr>
          <a:xfrm>
            <a:off x="2743973" y="5870576"/>
            <a:ext cx="3932137" cy="377825"/>
          </a:xfrm>
        </p:spPr>
        <p:txBody>
          <a:bodyPr/>
          <a:lstStyle/>
          <a:p>
            <a:pPr>
              <a:defRPr/>
            </a:pPr>
            <a:endParaRPr lang="en-US" altLang="en-US"/>
          </a:p>
        </p:txBody>
      </p:sp>
      <p:sp>
        <p:nvSpPr>
          <p:cNvPr id="6" name="Slide Number Placeholder 5"/>
          <p:cNvSpPr>
            <a:spLocks noGrp="1"/>
          </p:cNvSpPr>
          <p:nvPr>
            <p:ph type="sldNum" sz="quarter" idx="12"/>
          </p:nvPr>
        </p:nvSpPr>
        <p:spPr>
          <a:xfrm>
            <a:off x="8040685" y="5870576"/>
            <a:ext cx="417516" cy="377825"/>
          </a:xfrm>
        </p:spPr>
        <p:txBody>
          <a:bodyPr/>
          <a:lstStyle/>
          <a:p>
            <a:pPr>
              <a:defRPr/>
            </a:pPr>
            <a:fld id="{B04EF8DE-2906-4EB8-A682-9644E62A8E64}" type="slidenum">
              <a:rPr lang="en-US" altLang="en-US"/>
              <a:pPr>
                <a:defRPr/>
              </a:pPr>
              <a:t>‹#›</a:t>
            </a:fld>
            <a:endParaRPr lang="en-US" altLang="en-US"/>
          </a:p>
        </p:txBody>
      </p:sp>
    </p:spTree>
    <p:extLst>
      <p:ext uri="{BB962C8B-B14F-4D97-AF65-F5344CB8AC3E}">
        <p14:creationId xmlns:p14="http://schemas.microsoft.com/office/powerpoint/2010/main" val="3739942888"/>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1" y="4732865"/>
            <a:ext cx="7772400" cy="566738"/>
          </a:xfrm>
        </p:spPr>
        <p:txBody>
          <a:bodyPr anchor="b">
            <a:normAutofit/>
          </a:bodyPr>
          <a:lstStyle>
            <a:lvl1pPr algn="l">
              <a:defRPr sz="2000" b="0"/>
            </a:lvl1pPr>
          </a:lstStyle>
          <a:p>
            <a:r>
              <a:rPr lang="en-US"/>
              <a:t>Click to edit Master title style</a:t>
            </a:r>
          </a:p>
        </p:txBody>
      </p:sp>
      <p:sp>
        <p:nvSpPr>
          <p:cNvPr id="3" name="Picture Placeholder 2"/>
          <p:cNvSpPr>
            <a:spLocks noGrp="1" noChangeAspect="1"/>
          </p:cNvSpPr>
          <p:nvPr>
            <p:ph type="pic" idx="1"/>
          </p:nvPr>
        </p:nvSpPr>
        <p:spPr>
          <a:xfrm>
            <a:off x="914401" y="932112"/>
            <a:ext cx="6858000"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vert="horz" lIns="91440" tIns="45720" rIns="91440" bIns="45720" rtlCol="0" anchor="t">
            <a:normAutofit/>
          </a:bodyPr>
          <a:lstStyle>
            <a:lvl1pPr>
              <a:defRPr lang="en-US" sz="1600"/>
            </a:lvl1pPr>
          </a:lstStyle>
          <a:p>
            <a:pPr marL="0" lvl="0" indent="0" algn="ctr">
              <a:buNone/>
            </a:pPr>
            <a:r>
              <a:rPr lang="en-US"/>
              <a:t>Click icon to add picture</a:t>
            </a:r>
          </a:p>
        </p:txBody>
      </p:sp>
      <p:sp>
        <p:nvSpPr>
          <p:cNvPr id="4" name="Text Placeholder 3"/>
          <p:cNvSpPr>
            <a:spLocks noGrp="1"/>
          </p:cNvSpPr>
          <p:nvPr>
            <p:ph type="body" sz="half" idx="2"/>
          </p:nvPr>
        </p:nvSpPr>
        <p:spPr>
          <a:xfrm>
            <a:off x="457201" y="5299603"/>
            <a:ext cx="77724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pPr>
              <a:defRPr/>
            </a:pPr>
            <a:fld id="{4883D6C4-F785-4876-BA56-8E1083847C5E}" type="slidenum">
              <a:rPr lang="en-US" altLang="en-US"/>
              <a:pPr>
                <a:defRPr/>
              </a:pPr>
              <a:t>‹#›</a:t>
            </a:fld>
            <a:endParaRPr lang="en-US" altLang="en-US"/>
          </a:p>
        </p:txBody>
      </p:sp>
    </p:spTree>
    <p:extLst>
      <p:ext uri="{BB962C8B-B14F-4D97-AF65-F5344CB8AC3E}">
        <p14:creationId xmlns:p14="http://schemas.microsoft.com/office/powerpoint/2010/main" val="4210973028"/>
      </p:ext>
    </p:extLst>
  </p:cSld>
  <p:clrMapOvr>
    <a:masterClrMapping/>
  </p:clrMapOvr>
  <p:transition spd="slow">
    <p:fade/>
  </p:transition>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3" y="609602"/>
            <a:ext cx="7772399" cy="3124199"/>
          </a:xfrm>
        </p:spPr>
        <p:txBody>
          <a:bodyPr anchor="ctr">
            <a:normAutofit/>
          </a:bodyPr>
          <a:lstStyle>
            <a:lvl1pPr algn="l">
              <a:defRPr sz="3200" b="0" cap="none"/>
            </a:lvl1pPr>
          </a:lstStyle>
          <a:p>
            <a:r>
              <a:rPr lang="en-US"/>
              <a:t>Click to edit Master title style</a:t>
            </a:r>
          </a:p>
        </p:txBody>
      </p:sp>
      <p:sp>
        <p:nvSpPr>
          <p:cNvPr id="3" name="Text Placeholder 2"/>
          <p:cNvSpPr>
            <a:spLocks noGrp="1"/>
          </p:cNvSpPr>
          <p:nvPr>
            <p:ph type="body" idx="1"/>
          </p:nvPr>
        </p:nvSpPr>
        <p:spPr>
          <a:xfrm>
            <a:off x="457202" y="4343400"/>
            <a:ext cx="7772399"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274CC59C-9DF2-4EB4-9FE9-80F97CD6FC87}" type="slidenum">
              <a:rPr lang="en-US" altLang="en-US"/>
              <a:pPr>
                <a:defRPr/>
              </a:pPr>
              <a:t>‹#›</a:t>
            </a:fld>
            <a:endParaRPr lang="en-US" altLang="en-US"/>
          </a:p>
        </p:txBody>
      </p:sp>
    </p:spTree>
    <p:extLst>
      <p:ext uri="{BB962C8B-B14F-4D97-AF65-F5344CB8AC3E}">
        <p14:creationId xmlns:p14="http://schemas.microsoft.com/office/powerpoint/2010/main" val="3218954116"/>
      </p:ext>
    </p:extLst>
  </p:cSld>
  <p:clrMapOvr>
    <a:masterClrMapping/>
  </p:clrMapOvr>
  <p:transition spd="slow">
    <p:fade/>
  </p:transition>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7" name="Picture 1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15" name="TextBox 14"/>
          <p:cNvSpPr txBox="1"/>
          <p:nvPr/>
        </p:nvSpPr>
        <p:spPr>
          <a:xfrm>
            <a:off x="7735800" y="2751671"/>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
        <p:nvSpPr>
          <p:cNvPr id="11" name="TextBox 10"/>
          <p:cNvSpPr txBox="1"/>
          <p:nvPr/>
        </p:nvSpPr>
        <p:spPr>
          <a:xfrm>
            <a:off x="421796" y="718114"/>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a:solidFill>
                  <a:schemeClr val="tx1"/>
                </a:solidFill>
                <a:effectLst/>
              </a:rPr>
              <a:t>“</a:t>
            </a:r>
          </a:p>
        </p:txBody>
      </p:sp>
      <p:sp>
        <p:nvSpPr>
          <p:cNvPr id="12" name="Title 1"/>
          <p:cNvSpPr>
            <a:spLocks noGrp="1"/>
          </p:cNvSpPr>
          <p:nvPr>
            <p:ph type="title"/>
          </p:nvPr>
        </p:nvSpPr>
        <p:spPr>
          <a:xfrm>
            <a:off x="879115" y="609602"/>
            <a:ext cx="7091297" cy="2743199"/>
          </a:xfrm>
        </p:spPr>
        <p:txBody>
          <a:bodyPr anchor="ctr">
            <a:normAutofit/>
          </a:bodyPr>
          <a:lstStyle>
            <a:lvl1pPr algn="l">
              <a:defRPr sz="3200" b="0" cap="none">
                <a:solidFill>
                  <a:schemeClr val="tx1"/>
                </a:solidFill>
              </a:defRPr>
            </a:lvl1pPr>
          </a:lstStyle>
          <a:p>
            <a:r>
              <a:rPr lang="en-US"/>
              <a:t>Click to edit Master title style</a:t>
            </a:r>
          </a:p>
        </p:txBody>
      </p:sp>
      <p:sp>
        <p:nvSpPr>
          <p:cNvPr id="13" name="Text Placeholder 9"/>
          <p:cNvSpPr>
            <a:spLocks noGrp="1"/>
          </p:cNvSpPr>
          <p:nvPr>
            <p:ph type="body" sz="quarter" idx="13"/>
          </p:nvPr>
        </p:nvSpPr>
        <p:spPr>
          <a:xfrm>
            <a:off x="988671" y="3352800"/>
            <a:ext cx="6876133" cy="381000"/>
          </a:xfrm>
        </p:spPr>
        <p:txBody>
          <a:bodyPr anchor="ctr">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462266" y="4343400"/>
            <a:ext cx="7772400"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274CC59C-9DF2-4EB4-9FE9-80F97CD6FC87}" type="slidenum">
              <a:rPr lang="en-US" altLang="en-US"/>
              <a:pPr>
                <a:defRPr/>
              </a:pPr>
              <a:t>‹#›</a:t>
            </a:fld>
            <a:endParaRPr lang="en-US" altLang="en-US"/>
          </a:p>
        </p:txBody>
      </p:sp>
    </p:spTree>
    <p:extLst>
      <p:ext uri="{BB962C8B-B14F-4D97-AF65-F5344CB8AC3E}">
        <p14:creationId xmlns:p14="http://schemas.microsoft.com/office/powerpoint/2010/main" val="692369752"/>
      </p:ext>
    </p:extLst>
  </p:cSld>
  <p:clrMapOvr>
    <a:masterClrMapping/>
  </p:clrMapOvr>
  <p:transition spd="slow">
    <p:fade/>
  </p:transition>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7" name="Picture 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1" y="3291648"/>
            <a:ext cx="7772401" cy="1468800"/>
          </a:xfrm>
        </p:spPr>
        <p:txBody>
          <a:bodyPr anchor="b">
            <a:normAutofit/>
          </a:bodyPr>
          <a:lstStyle>
            <a:lvl1pPr algn="l">
              <a:defRPr sz="2800" b="0" cap="none"/>
            </a:lvl1pPr>
          </a:lstStyle>
          <a:p>
            <a:r>
              <a:rPr lang="en-US"/>
              <a:t>Click to edit Master title style</a:t>
            </a:r>
          </a:p>
        </p:txBody>
      </p:sp>
      <p:sp>
        <p:nvSpPr>
          <p:cNvPr id="3" name="Text Placeholder 2"/>
          <p:cNvSpPr>
            <a:spLocks noGrp="1"/>
          </p:cNvSpPr>
          <p:nvPr>
            <p:ph type="body" idx="1"/>
          </p:nvPr>
        </p:nvSpPr>
        <p:spPr>
          <a:xfrm>
            <a:off x="457200" y="4760448"/>
            <a:ext cx="7772402"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274CC59C-9DF2-4EB4-9FE9-80F97CD6FC87}" type="slidenum">
              <a:rPr lang="en-US" altLang="en-US"/>
              <a:pPr>
                <a:defRPr/>
              </a:pPr>
              <a:t>‹#›</a:t>
            </a:fld>
            <a:endParaRPr lang="en-US" altLang="en-US"/>
          </a:p>
        </p:txBody>
      </p:sp>
    </p:spTree>
    <p:extLst>
      <p:ext uri="{BB962C8B-B14F-4D97-AF65-F5344CB8AC3E}">
        <p14:creationId xmlns:p14="http://schemas.microsoft.com/office/powerpoint/2010/main" val="1654980915"/>
      </p:ext>
    </p:extLst>
  </p:cSld>
  <p:clrMapOvr>
    <a:masterClrMapping/>
  </p:clrMapOvr>
  <p:transition spd="slow">
    <p:fade/>
  </p:transition>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3" name="Picture 12"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16" name="TextBox 15"/>
          <p:cNvSpPr txBox="1"/>
          <p:nvPr/>
        </p:nvSpPr>
        <p:spPr>
          <a:xfrm>
            <a:off x="7735800" y="2751671"/>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
        <p:nvSpPr>
          <p:cNvPr id="11" name="TextBox 10"/>
          <p:cNvSpPr txBox="1"/>
          <p:nvPr/>
        </p:nvSpPr>
        <p:spPr>
          <a:xfrm>
            <a:off x="421796" y="718114"/>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a:solidFill>
                  <a:schemeClr val="tx1"/>
                </a:solidFill>
                <a:effectLst/>
              </a:rPr>
              <a:t>“</a:t>
            </a:r>
          </a:p>
        </p:txBody>
      </p:sp>
      <p:sp>
        <p:nvSpPr>
          <p:cNvPr id="12" name="Title 1"/>
          <p:cNvSpPr>
            <a:spLocks noGrp="1"/>
          </p:cNvSpPr>
          <p:nvPr>
            <p:ph type="title"/>
          </p:nvPr>
        </p:nvSpPr>
        <p:spPr>
          <a:xfrm>
            <a:off x="879115" y="609602"/>
            <a:ext cx="7091297" cy="2743199"/>
          </a:xfrm>
        </p:spPr>
        <p:txBody>
          <a:bodyPr anchor="ctr">
            <a:normAutofit/>
          </a:bodyPr>
          <a:lstStyle>
            <a:lvl1pPr algn="l">
              <a:defRPr sz="3200" b="0" cap="none">
                <a:solidFill>
                  <a:schemeClr val="tx1"/>
                </a:solidFill>
              </a:defRPr>
            </a:lvl1pPr>
          </a:lstStyle>
          <a:p>
            <a:r>
              <a:rPr lang="en-US"/>
              <a:t>Click to edit Master title style</a:t>
            </a:r>
          </a:p>
        </p:txBody>
      </p:sp>
      <p:sp>
        <p:nvSpPr>
          <p:cNvPr id="10" name="Text Placeholder 9"/>
          <p:cNvSpPr>
            <a:spLocks noGrp="1"/>
          </p:cNvSpPr>
          <p:nvPr>
            <p:ph type="body" sz="quarter" idx="13"/>
          </p:nvPr>
        </p:nvSpPr>
        <p:spPr>
          <a:xfrm>
            <a:off x="457200" y="3886200"/>
            <a:ext cx="7772401" cy="889000"/>
          </a:xfrm>
        </p:spPr>
        <p:txBody>
          <a:bodyPr vert="horz" lIns="91440" tIns="45720" rIns="91440" bIns="45720" rtlCol="0" anchor="b">
            <a:normAutofit/>
          </a:bodyPr>
          <a:lstStyle>
            <a:lvl1pPr>
              <a:buNone/>
              <a:defRPr lang="en-US" sz="20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457200" y="4775200"/>
            <a:ext cx="7772401" cy="10160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274CC59C-9DF2-4EB4-9FE9-80F97CD6FC87}" type="slidenum">
              <a:rPr lang="en-US" altLang="en-US"/>
              <a:pPr>
                <a:defRPr/>
              </a:pPr>
              <a:t>‹#›</a:t>
            </a:fld>
            <a:endParaRPr lang="en-US" altLang="en-US"/>
          </a:p>
        </p:txBody>
      </p:sp>
    </p:spTree>
    <p:extLst>
      <p:ext uri="{BB962C8B-B14F-4D97-AF65-F5344CB8AC3E}">
        <p14:creationId xmlns:p14="http://schemas.microsoft.com/office/powerpoint/2010/main" val="3595371620"/>
      </p:ext>
    </p:extLst>
  </p:cSld>
  <p:clrMapOvr>
    <a:masterClrMapping/>
  </p:clrMapOvr>
  <p:transition spd="slow">
    <p:fade/>
  </p:transition>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64440" y="609602"/>
            <a:ext cx="7772401" cy="2743199"/>
          </a:xfrm>
        </p:spPr>
        <p:txBody>
          <a:bodyPr vert="horz" lIns="91440" tIns="45720" rIns="91440" bIns="45720" rtlCol="0" anchor="ctr">
            <a:normAutofit/>
          </a:bodyPr>
          <a:lstStyle>
            <a:lvl1pPr>
              <a:defRPr lang="en-US" sz="2800" b="0" dirty="0"/>
            </a:lvl1pPr>
          </a:lstStyle>
          <a:p>
            <a:pPr marL="0" lvl="0"/>
            <a:r>
              <a:rPr lang="en-US"/>
              <a:t>Click to edit Master title style</a:t>
            </a:r>
          </a:p>
        </p:txBody>
      </p:sp>
      <p:sp>
        <p:nvSpPr>
          <p:cNvPr id="10" name="Text Placeholder 9"/>
          <p:cNvSpPr>
            <a:spLocks noGrp="1"/>
          </p:cNvSpPr>
          <p:nvPr>
            <p:ph type="body" sz="quarter" idx="13"/>
          </p:nvPr>
        </p:nvSpPr>
        <p:spPr>
          <a:xfrm>
            <a:off x="464440" y="3505200"/>
            <a:ext cx="7772401" cy="838200"/>
          </a:xfrm>
        </p:spPr>
        <p:txBody>
          <a:bodyPr vert="horz" lIns="91440" tIns="45720" rIns="91440" bIns="45720" rtlCol="0" anchor="b">
            <a:normAutofit/>
          </a:bodyPr>
          <a:lstStyle>
            <a:lvl1pPr>
              <a:buNone/>
              <a:defRPr lang="en-US" sz="20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464439" y="4343400"/>
            <a:ext cx="7772401" cy="14478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274CC59C-9DF2-4EB4-9FE9-80F97CD6FC87}" type="slidenum">
              <a:rPr lang="en-US" altLang="en-US"/>
              <a:pPr>
                <a:defRPr/>
              </a:pPr>
              <a:t>‹#›</a:t>
            </a:fld>
            <a:endParaRPr lang="en-US" altLang="en-US"/>
          </a:p>
        </p:txBody>
      </p:sp>
    </p:spTree>
    <p:extLst>
      <p:ext uri="{BB962C8B-B14F-4D97-AF65-F5344CB8AC3E}">
        <p14:creationId xmlns:p14="http://schemas.microsoft.com/office/powerpoint/2010/main" val="2891313887"/>
      </p:ext>
    </p:extLst>
  </p:cSld>
  <p:clrMapOvr>
    <a:masterClrMapping/>
  </p:clrMapOvr>
  <p:transition spd="slow">
    <p:fade/>
  </p:transition>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8" name="Title 1"/>
          <p:cNvSpPr>
            <a:spLocks noGrp="1"/>
          </p:cNvSpPr>
          <p:nvPr>
            <p:ph type="title"/>
          </p:nvPr>
        </p:nvSpPr>
        <p:spPr>
          <a:xfrm>
            <a:off x="457200" y="609601"/>
            <a:ext cx="7772400" cy="1456267"/>
          </a:xfrm>
        </p:spPr>
        <p:txBody>
          <a:bodyPr>
            <a:normAutofit/>
          </a:bodyPr>
          <a:lstStyle>
            <a:lvl1pPr>
              <a:defRPr sz="2800"/>
            </a:lvl1p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C01695D9-EEAE-43A8-83D9-2D7B5058BC04}" type="slidenum">
              <a:rPr lang="en-US" altLang="en-US"/>
              <a:pPr>
                <a:defRPr/>
              </a:pPr>
              <a:t>‹#›</a:t>
            </a:fld>
            <a:endParaRPr lang="en-US" altLang="en-US"/>
          </a:p>
        </p:txBody>
      </p:sp>
    </p:spTree>
    <p:extLst>
      <p:ext uri="{BB962C8B-B14F-4D97-AF65-F5344CB8AC3E}">
        <p14:creationId xmlns:p14="http://schemas.microsoft.com/office/powerpoint/2010/main" val="3955047892"/>
      </p:ext>
    </p:extLst>
  </p:cSld>
  <p:clrMapOvr>
    <a:masterClrMapping/>
  </p:clrMapOvr>
  <p:transition spd="slow">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Vertical Title 1"/>
          <p:cNvSpPr>
            <a:spLocks noGrp="1"/>
          </p:cNvSpPr>
          <p:nvPr>
            <p:ph type="title" orient="vert"/>
          </p:nvPr>
        </p:nvSpPr>
        <p:spPr>
          <a:xfrm>
            <a:off x="6552978" y="609600"/>
            <a:ext cx="1676621" cy="5181601"/>
          </a:xfrm>
        </p:spPr>
        <p:txBody>
          <a:bodyPr vert="eaVert">
            <a:normAutofit/>
          </a:bodyPr>
          <a:lstStyle>
            <a:lvl1pPr>
              <a:defRPr sz="2800"/>
            </a:lvl1pPr>
          </a:lstStyle>
          <a:p>
            <a:r>
              <a:rPr lang="en-US"/>
              <a:t>Click to edit Master title style</a:t>
            </a:r>
          </a:p>
        </p:txBody>
      </p:sp>
      <p:sp>
        <p:nvSpPr>
          <p:cNvPr id="3" name="Vertical Text Placeholder 2"/>
          <p:cNvSpPr>
            <a:spLocks noGrp="1"/>
          </p:cNvSpPr>
          <p:nvPr>
            <p:ph type="body" orient="vert" idx="1"/>
          </p:nvPr>
        </p:nvSpPr>
        <p:spPr>
          <a:xfrm>
            <a:off x="457200" y="609600"/>
            <a:ext cx="5990184"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9925734F-4D4B-4B71-A6CF-CAC63F43C2A6}" type="slidenum">
              <a:rPr lang="en-US" altLang="en-US"/>
              <a:pPr>
                <a:defRPr/>
              </a:pPr>
              <a:t>‹#›</a:t>
            </a:fld>
            <a:endParaRPr lang="en-US" altLang="en-US"/>
          </a:p>
        </p:txBody>
      </p:sp>
    </p:spTree>
    <p:extLst>
      <p:ext uri="{BB962C8B-B14F-4D97-AF65-F5344CB8AC3E}">
        <p14:creationId xmlns:p14="http://schemas.microsoft.com/office/powerpoint/2010/main" val="1188464316"/>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p:txBody>
          <a:bodyPr>
            <a:normAutofit/>
          </a:bodyPr>
          <a:lstStyle>
            <a:lvl1pPr>
              <a:defRPr sz="2800"/>
            </a:lvl1pPr>
          </a:lstStyle>
          <a:p>
            <a:r>
              <a:rPr lang="en-US"/>
              <a:t>Click to edit Master title style</a:t>
            </a:r>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D9990D4F-139C-4EE2-B211-7AA1D0BCFEE0}" type="slidenum">
              <a:rPr lang="en-US" altLang="en-US"/>
              <a:pPr>
                <a:defRPr/>
              </a:pPr>
              <a:t>‹#›</a:t>
            </a:fld>
            <a:endParaRPr lang="en-US" altLang="en-US"/>
          </a:p>
        </p:txBody>
      </p:sp>
    </p:spTree>
    <p:extLst>
      <p:ext uri="{BB962C8B-B14F-4D97-AF65-F5344CB8AC3E}">
        <p14:creationId xmlns:p14="http://schemas.microsoft.com/office/powerpoint/2010/main" val="2027653707"/>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2" y="3308581"/>
            <a:ext cx="7772400" cy="1468800"/>
          </a:xfrm>
        </p:spPr>
        <p:txBody>
          <a:bodyPr anchor="b">
            <a:normAutofit/>
          </a:bodyPr>
          <a:lstStyle>
            <a:lvl1pPr algn="l">
              <a:defRPr sz="3200" b="0" cap="all"/>
            </a:lvl1pPr>
          </a:lstStyle>
          <a:p>
            <a:r>
              <a:rPr lang="en-US"/>
              <a:t>Click to edit Master title style</a:t>
            </a:r>
          </a:p>
        </p:txBody>
      </p:sp>
      <p:sp>
        <p:nvSpPr>
          <p:cNvPr id="3" name="Text Placeholder 2"/>
          <p:cNvSpPr>
            <a:spLocks noGrp="1"/>
          </p:cNvSpPr>
          <p:nvPr>
            <p:ph type="body" idx="1"/>
          </p:nvPr>
        </p:nvSpPr>
        <p:spPr>
          <a:xfrm>
            <a:off x="457201" y="4777381"/>
            <a:ext cx="7772400" cy="860400"/>
          </a:xfrm>
        </p:spPr>
        <p:txBody>
          <a:bodyPr anchor="t">
            <a:normAutofit/>
          </a:bodyPr>
          <a:lstStyle>
            <a:lvl1pPr marL="0" indent="0" algn="l">
              <a:buNone/>
              <a:defRPr sz="18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5EAD3D44-7C29-429F-B94A-C086B4E718C1}" type="slidenum">
              <a:rPr lang="en-US" altLang="en-US"/>
              <a:pPr>
                <a:defRPr/>
              </a:pPr>
              <a:t>‹#›</a:t>
            </a:fld>
            <a:endParaRPr lang="en-US" altLang="en-US"/>
          </a:p>
        </p:txBody>
      </p:sp>
    </p:spTree>
    <p:extLst>
      <p:ext uri="{BB962C8B-B14F-4D97-AF65-F5344CB8AC3E}">
        <p14:creationId xmlns:p14="http://schemas.microsoft.com/office/powerpoint/2010/main" val="1876769882"/>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2142068"/>
            <a:ext cx="3813048" cy="364913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416553" y="2142068"/>
            <a:ext cx="3813048" cy="364913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pPr>
              <a:defRPr/>
            </a:pPr>
            <a:fld id="{77F1A1AF-6081-4CB8-AB23-D1DDB6EECD6E}" type="slidenum">
              <a:rPr lang="en-US" altLang="en-US"/>
              <a:pPr>
                <a:defRPr/>
              </a:pPr>
              <a:t>‹#›</a:t>
            </a:fld>
            <a:endParaRPr lang="en-US" altLang="en-US"/>
          </a:p>
        </p:txBody>
      </p:sp>
    </p:spTree>
    <p:extLst>
      <p:ext uri="{BB962C8B-B14F-4D97-AF65-F5344CB8AC3E}">
        <p14:creationId xmlns:p14="http://schemas.microsoft.com/office/powerpoint/2010/main" val="650478400"/>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3" name="Picture 12"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p:txBody>
          <a:bodyPr>
            <a:normAutofit/>
          </a:bodyPr>
          <a:lstStyle>
            <a:lvl1pPr>
              <a:defRPr sz="3200"/>
            </a:lvl1pPr>
          </a:lstStyle>
          <a:p>
            <a:r>
              <a:rPr lang="en-US"/>
              <a:t>Click to edit Master title style</a:t>
            </a:r>
          </a:p>
        </p:txBody>
      </p:sp>
      <p:sp>
        <p:nvSpPr>
          <p:cNvPr id="3" name="Text Placeholder 2"/>
          <p:cNvSpPr>
            <a:spLocks noGrp="1"/>
          </p:cNvSpPr>
          <p:nvPr>
            <p:ph type="body" idx="1"/>
          </p:nvPr>
        </p:nvSpPr>
        <p:spPr>
          <a:xfrm>
            <a:off x="743480" y="2218267"/>
            <a:ext cx="354060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870201"/>
            <a:ext cx="3813048"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711120" y="2218267"/>
            <a:ext cx="3518480"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416552" y="2870201"/>
            <a:ext cx="3813048"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endParaRPr lang="en-US" altLang="en-US"/>
          </a:p>
        </p:txBody>
      </p:sp>
      <p:sp>
        <p:nvSpPr>
          <p:cNvPr id="8" name="Footer Placeholder 7"/>
          <p:cNvSpPr>
            <a:spLocks noGrp="1"/>
          </p:cNvSpPr>
          <p:nvPr>
            <p:ph type="ftr" sz="quarter" idx="11"/>
          </p:nvPr>
        </p:nvSpPr>
        <p:spPr/>
        <p:txBody>
          <a:bodyPr/>
          <a:lstStyle/>
          <a:p>
            <a:pPr>
              <a:defRPr/>
            </a:pPr>
            <a:endParaRPr lang="en-US" altLang="en-US"/>
          </a:p>
        </p:txBody>
      </p:sp>
      <p:sp>
        <p:nvSpPr>
          <p:cNvPr id="9" name="Slide Number Placeholder 8"/>
          <p:cNvSpPr>
            <a:spLocks noGrp="1"/>
          </p:cNvSpPr>
          <p:nvPr>
            <p:ph type="sldNum" sz="quarter" idx="12"/>
          </p:nvPr>
        </p:nvSpPr>
        <p:spPr/>
        <p:txBody>
          <a:bodyPr/>
          <a:lstStyle/>
          <a:p>
            <a:pPr>
              <a:defRPr/>
            </a:pPr>
            <a:fld id="{6135310C-F176-4891-AD61-BEA446B21DB9}" type="slidenum">
              <a:rPr lang="en-US" altLang="en-US"/>
              <a:pPr>
                <a:defRPr/>
              </a:pPr>
              <a:t>‹#›</a:t>
            </a:fld>
            <a:endParaRPr lang="en-US" altLang="en-US"/>
          </a:p>
        </p:txBody>
      </p:sp>
    </p:spTree>
    <p:extLst>
      <p:ext uri="{BB962C8B-B14F-4D97-AF65-F5344CB8AC3E}">
        <p14:creationId xmlns:p14="http://schemas.microsoft.com/office/powerpoint/2010/main" val="2317083038"/>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1" y="609601"/>
            <a:ext cx="7772400" cy="1456267"/>
          </a:xfrm>
        </p:spPr>
        <p:txBody>
          <a:bodyPr>
            <a:normAutofit/>
          </a:bodyPr>
          <a:lstStyle>
            <a:lvl1pPr>
              <a:defRPr sz="3200"/>
            </a:lvl1pPr>
          </a:lstStyle>
          <a:p>
            <a:r>
              <a:rPr lang="en-US"/>
              <a:t>Click to edit Master title style</a:t>
            </a:r>
          </a:p>
        </p:txBody>
      </p:sp>
      <p:sp>
        <p:nvSpPr>
          <p:cNvPr id="3" name="Date Placeholder 2"/>
          <p:cNvSpPr>
            <a:spLocks noGrp="1"/>
          </p:cNvSpPr>
          <p:nvPr>
            <p:ph type="dt" sz="half" idx="10"/>
          </p:nvPr>
        </p:nvSpPr>
        <p:spPr/>
        <p:txBody>
          <a:bodyPr/>
          <a:lstStyle/>
          <a:p>
            <a:pPr>
              <a:defRPr/>
            </a:pPr>
            <a:endParaRPr lang="en-US" altLang="en-US"/>
          </a:p>
        </p:txBody>
      </p:sp>
      <p:sp>
        <p:nvSpPr>
          <p:cNvPr id="4" name="Footer Placeholder 3"/>
          <p:cNvSpPr>
            <a:spLocks noGrp="1"/>
          </p:cNvSpPr>
          <p:nvPr>
            <p:ph type="ftr" sz="quarter" idx="11"/>
          </p:nvPr>
        </p:nvSpPr>
        <p:spPr/>
        <p:txBody>
          <a:bodyPr/>
          <a:lstStyle/>
          <a:p>
            <a:pPr>
              <a:defRPr/>
            </a:pPr>
            <a:endParaRPr lang="en-US" altLang="en-US"/>
          </a:p>
        </p:txBody>
      </p:sp>
      <p:sp>
        <p:nvSpPr>
          <p:cNvPr id="5" name="Slide Number Placeholder 4"/>
          <p:cNvSpPr>
            <a:spLocks noGrp="1"/>
          </p:cNvSpPr>
          <p:nvPr>
            <p:ph type="sldNum" sz="quarter" idx="12"/>
          </p:nvPr>
        </p:nvSpPr>
        <p:spPr/>
        <p:txBody>
          <a:bodyPr/>
          <a:lstStyle/>
          <a:p>
            <a:pPr>
              <a:defRPr/>
            </a:pPr>
            <a:fld id="{805548B1-F115-45B1-97FF-712655AFD849}" type="slidenum">
              <a:rPr lang="en-US" altLang="en-US"/>
              <a:pPr>
                <a:defRPr/>
              </a:pPr>
              <a:t>‹#›</a:t>
            </a:fld>
            <a:endParaRPr lang="en-US" altLang="en-US"/>
          </a:p>
        </p:txBody>
      </p:sp>
    </p:spTree>
    <p:extLst>
      <p:ext uri="{BB962C8B-B14F-4D97-AF65-F5344CB8AC3E}">
        <p14:creationId xmlns:p14="http://schemas.microsoft.com/office/powerpoint/2010/main" val="3717224791"/>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Date Placeholder 1"/>
          <p:cNvSpPr>
            <a:spLocks noGrp="1"/>
          </p:cNvSpPr>
          <p:nvPr>
            <p:ph type="dt" sz="half" idx="10"/>
          </p:nvPr>
        </p:nvSpPr>
        <p:spPr/>
        <p:txBody>
          <a:bodyPr/>
          <a:lstStyle/>
          <a:p>
            <a:pPr>
              <a:defRPr/>
            </a:pPr>
            <a:endParaRPr lang="en-US" altLang="en-US"/>
          </a:p>
        </p:txBody>
      </p:sp>
      <p:sp>
        <p:nvSpPr>
          <p:cNvPr id="3" name="Footer Placeholder 2"/>
          <p:cNvSpPr>
            <a:spLocks noGrp="1"/>
          </p:cNvSpPr>
          <p:nvPr>
            <p:ph type="ftr" sz="quarter" idx="11"/>
          </p:nvPr>
        </p:nvSpPr>
        <p:spPr/>
        <p:txBody>
          <a:bodyPr/>
          <a:lstStyle/>
          <a:p>
            <a:pPr>
              <a:defRPr/>
            </a:pPr>
            <a:endParaRPr lang="en-US" altLang="en-US"/>
          </a:p>
        </p:txBody>
      </p:sp>
      <p:sp>
        <p:nvSpPr>
          <p:cNvPr id="4" name="Slide Number Placeholder 3"/>
          <p:cNvSpPr>
            <a:spLocks noGrp="1"/>
          </p:cNvSpPr>
          <p:nvPr>
            <p:ph type="sldNum" sz="quarter" idx="12"/>
          </p:nvPr>
        </p:nvSpPr>
        <p:spPr/>
        <p:txBody>
          <a:bodyPr/>
          <a:lstStyle/>
          <a:p>
            <a:pPr>
              <a:defRPr/>
            </a:pPr>
            <a:fld id="{42746A0C-15E2-4D2F-B6B7-D0F67EF6C259}" type="slidenum">
              <a:rPr lang="en-US" altLang="en-US"/>
              <a:pPr>
                <a:defRPr/>
              </a:pPr>
              <a:t>‹#›</a:t>
            </a:fld>
            <a:endParaRPr lang="en-US" altLang="en-US"/>
          </a:p>
        </p:txBody>
      </p:sp>
    </p:spTree>
    <p:extLst>
      <p:ext uri="{BB962C8B-B14F-4D97-AF65-F5344CB8AC3E}">
        <p14:creationId xmlns:p14="http://schemas.microsoft.com/office/powerpoint/2010/main" val="3716713926"/>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2" name="Picture 11"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61718" y="1557868"/>
            <a:ext cx="2862910" cy="1439332"/>
          </a:xfrm>
        </p:spPr>
        <p:txBody>
          <a:bodyPr anchor="b">
            <a:normAutofit/>
          </a:bodyPr>
          <a:lstStyle>
            <a:lvl1pPr algn="l">
              <a:defRPr sz="2400" b="0"/>
            </a:lvl1pPr>
          </a:lstStyle>
          <a:p>
            <a:r>
              <a:rPr lang="en-US"/>
              <a:t>Click to edit Master title style</a:t>
            </a:r>
          </a:p>
        </p:txBody>
      </p:sp>
      <p:sp>
        <p:nvSpPr>
          <p:cNvPr id="3" name="Content Placeholder 2"/>
          <p:cNvSpPr>
            <a:spLocks noGrp="1"/>
          </p:cNvSpPr>
          <p:nvPr>
            <p:ph idx="1"/>
          </p:nvPr>
        </p:nvSpPr>
        <p:spPr>
          <a:xfrm>
            <a:off x="3606144" y="609601"/>
            <a:ext cx="4627975" cy="5181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1718" y="2997200"/>
            <a:ext cx="2862910" cy="184573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pPr>
              <a:defRPr/>
            </a:pPr>
            <a:fld id="{DDB70A19-6F5D-4782-A016-415EEC995A99}" type="slidenum">
              <a:rPr lang="en-US" altLang="en-US"/>
              <a:pPr>
                <a:defRPr/>
              </a:pPr>
              <a:t>‹#›</a:t>
            </a:fld>
            <a:endParaRPr lang="en-US" altLang="en-US"/>
          </a:p>
        </p:txBody>
      </p:sp>
    </p:spTree>
    <p:extLst>
      <p:ext uri="{BB962C8B-B14F-4D97-AF65-F5344CB8AC3E}">
        <p14:creationId xmlns:p14="http://schemas.microsoft.com/office/powerpoint/2010/main" val="599936279"/>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1" name="Picture 10"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62128" y="1735672"/>
            <a:ext cx="4097204" cy="1371600"/>
          </a:xfrm>
        </p:spPr>
        <p:txBody>
          <a:bodyPr anchor="b">
            <a:normAutofit/>
          </a:bodyPr>
          <a:lstStyle>
            <a:lvl1pPr algn="l">
              <a:defRPr sz="2400" b="0"/>
            </a:lvl1pPr>
          </a:lstStyle>
          <a:p>
            <a:r>
              <a:rPr lang="en-US"/>
              <a:t>Click to edit Master title style</a:t>
            </a:r>
          </a:p>
        </p:txBody>
      </p:sp>
      <p:sp>
        <p:nvSpPr>
          <p:cNvPr id="14" name="Picture Placeholder 2"/>
          <p:cNvSpPr>
            <a:spLocks noGrp="1" noChangeAspect="1"/>
          </p:cNvSpPr>
          <p:nvPr>
            <p:ph type="pic" idx="1"/>
          </p:nvPr>
        </p:nvSpPr>
        <p:spPr>
          <a:xfrm>
            <a:off x="5029200" y="914400"/>
            <a:ext cx="3200400"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vert="horz" lIns="91440" tIns="45720" rIns="91440" bIns="45720" rtlCol="0" anchor="t">
            <a:normAutofit/>
          </a:bodyPr>
          <a:lstStyle>
            <a:lvl1pPr>
              <a:defRPr lang="en-US" sz="1600" dirty="0"/>
            </a:lvl1pPr>
          </a:lstStyle>
          <a:p>
            <a:pPr marL="0" lvl="0" indent="0" algn="ctr">
              <a:buNone/>
            </a:pPr>
            <a:r>
              <a:rPr lang="en-US"/>
              <a:t>Click icon to add picture</a:t>
            </a:r>
          </a:p>
        </p:txBody>
      </p:sp>
      <p:sp>
        <p:nvSpPr>
          <p:cNvPr id="4" name="Text Placeholder 3"/>
          <p:cNvSpPr>
            <a:spLocks noGrp="1"/>
          </p:cNvSpPr>
          <p:nvPr>
            <p:ph type="body" sz="half" idx="2"/>
          </p:nvPr>
        </p:nvSpPr>
        <p:spPr>
          <a:xfrm>
            <a:off x="462128" y="3107272"/>
            <a:ext cx="4097204"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pPr>
              <a:defRPr/>
            </a:pPr>
            <a:fld id="{4F5428BA-D912-4661-A871-C1FD227D52DD}" type="slidenum">
              <a:rPr lang="en-US" altLang="en-US"/>
              <a:pPr>
                <a:defRPr/>
              </a:pPr>
              <a:t>‹#›</a:t>
            </a:fld>
            <a:endParaRPr lang="en-US" altLang="en-US"/>
          </a:p>
        </p:txBody>
      </p:sp>
    </p:spTree>
    <p:extLst>
      <p:ext uri="{BB962C8B-B14F-4D97-AF65-F5344CB8AC3E}">
        <p14:creationId xmlns:p14="http://schemas.microsoft.com/office/powerpoint/2010/main" val="109492486"/>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609601"/>
            <a:ext cx="7772400" cy="1456267"/>
          </a:xfrm>
          <a:prstGeom prst="rect">
            <a:avLst/>
          </a:prstGeom>
          <a:effectLst/>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2142068"/>
            <a:ext cx="7772400" cy="3649133"/>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523712" y="5870576"/>
            <a:ext cx="1212173"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a:defRPr/>
            </a:pPr>
            <a:endParaRPr lang="en-US" altLang="en-US"/>
          </a:p>
        </p:txBody>
      </p:sp>
      <p:sp>
        <p:nvSpPr>
          <p:cNvPr id="5" name="Footer Placeholder 4"/>
          <p:cNvSpPr>
            <a:spLocks noGrp="1"/>
          </p:cNvSpPr>
          <p:nvPr>
            <p:ph type="ftr" sz="quarter" idx="3"/>
          </p:nvPr>
        </p:nvSpPr>
        <p:spPr>
          <a:xfrm>
            <a:off x="457200" y="5870576"/>
            <a:ext cx="5990311"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pPr>
              <a:defRPr/>
            </a:pPr>
            <a:endParaRPr lang="en-US" altLang="en-US"/>
          </a:p>
        </p:txBody>
      </p:sp>
      <p:sp>
        <p:nvSpPr>
          <p:cNvPr id="6" name="Slide Number Placeholder 5"/>
          <p:cNvSpPr>
            <a:spLocks noGrp="1"/>
          </p:cNvSpPr>
          <p:nvPr>
            <p:ph type="sldNum" sz="quarter" idx="4"/>
          </p:nvPr>
        </p:nvSpPr>
        <p:spPr>
          <a:xfrm>
            <a:off x="7812085" y="5870576"/>
            <a:ext cx="417516"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a:defRPr/>
            </a:pPr>
            <a:fld id="{274CC59C-9DF2-4EB4-9FE9-80F97CD6FC87}" type="slidenum">
              <a:rPr lang="en-US" altLang="en-US"/>
              <a:pPr>
                <a:defRPr/>
              </a:pPr>
              <a:t>‹#›</a:t>
            </a:fld>
            <a:endParaRPr lang="en-US" altLang="en-US"/>
          </a:p>
        </p:txBody>
      </p:sp>
    </p:spTree>
    <p:extLst>
      <p:ext uri="{BB962C8B-B14F-4D97-AF65-F5344CB8AC3E}">
        <p14:creationId xmlns:p14="http://schemas.microsoft.com/office/powerpoint/2010/main" val="2139349046"/>
      </p:ext>
    </p:extLst>
  </p:cSld>
  <p:clrMap bg1="dk1" tx1="lt1" bg2="dk2" tx2="lt2" accent1="accent1" accent2="accent2" accent3="accent3" accent4="accent4" accent5="accent5" accent6="accent6" hlink="hlink" folHlink="folHlink"/>
  <p:sldLayoutIdLst>
    <p:sldLayoutId id="2147483897" r:id="rId1"/>
    <p:sldLayoutId id="2147483898" r:id="rId2"/>
    <p:sldLayoutId id="2147483899" r:id="rId3"/>
    <p:sldLayoutId id="2147483900" r:id="rId4"/>
    <p:sldLayoutId id="2147483901" r:id="rId5"/>
    <p:sldLayoutId id="2147483902" r:id="rId6"/>
    <p:sldLayoutId id="2147483903" r:id="rId7"/>
    <p:sldLayoutId id="2147483904" r:id="rId8"/>
    <p:sldLayoutId id="2147483905" r:id="rId9"/>
    <p:sldLayoutId id="2147483906" r:id="rId10"/>
    <p:sldLayoutId id="2147483907" r:id="rId11"/>
    <p:sldLayoutId id="2147483908" r:id="rId12"/>
    <p:sldLayoutId id="2147483909" r:id="rId13"/>
    <p:sldLayoutId id="2147483910" r:id="rId14"/>
    <p:sldLayoutId id="2147483911" r:id="rId15"/>
    <p:sldLayoutId id="2147483912" r:id="rId16"/>
    <p:sldLayoutId id="2147483913" r:id="rId17"/>
  </p:sldLayoutIdLst>
  <p:transition spd="slow">
    <p:fade/>
  </p:transition>
  <p:hf sldNum="0" hdr="0" ftr="0" dt="0"/>
  <p:txStyles>
    <p:titleStyle>
      <a:lvl1pPr algn="l" defTabSz="457200" rtl="0" eaLnBrk="1" latinLnBrk="0" hangingPunct="1">
        <a:spcBef>
          <a:spcPct val="0"/>
        </a:spcBef>
        <a:buNone/>
        <a:defRPr sz="32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gif"/><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clevelandmetroschools.org/Page/2780" TargetMode="External"/><Relationship Id="rId2" Type="http://schemas.openxmlformats.org/officeDocument/2006/relationships/hyperlink" Target="https://www.clevelandmetroschools.org/Page/286" TargetMode="External"/><Relationship Id="rId1" Type="http://schemas.openxmlformats.org/officeDocument/2006/relationships/slideLayout" Target="../slideLayouts/slideLayout2.xml"/><Relationship Id="rId4" Type="http://schemas.openxmlformats.org/officeDocument/2006/relationships/hyperlink" Target="http://education.ohio.gov/getattachment/Topics/Other-Resources/Gifted-Education/Resources-for-Parents/Policies-for-Academic-Acceleration/Acceleration-Policy-FAQ.pdf.aspx?lang=en-US"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4">
            <a:extLst>
              <a:ext uri="{FF2B5EF4-FFF2-40B4-BE49-F238E27FC236}">
                <a16:creationId xmlns:a16="http://schemas.microsoft.com/office/drawing/2014/main" xmlns="" id="{04160E18-2F7C-49AD-A120-17F5887B6DFB}"/>
              </a:ext>
            </a:extLst>
          </p:cNvPr>
          <p:cNvSpPr>
            <a:spLocks noChangeArrowheads="1"/>
          </p:cNvSpPr>
          <p:nvPr/>
        </p:nvSpPr>
        <p:spPr bwMode="auto">
          <a:xfrm>
            <a:off x="572381" y="978500"/>
            <a:ext cx="8001000" cy="4832092"/>
          </a:xfrm>
          <a:prstGeom prst="rect">
            <a:avLst/>
          </a:prstGeom>
          <a:noFill/>
          <a:ln>
            <a:noFill/>
            <a:headEnd/>
            <a:tailEnd/>
          </a:ln>
        </p:spPr>
        <p:style>
          <a:lnRef idx="2">
            <a:schemeClr val="dk1">
              <a:shade val="50000"/>
            </a:schemeClr>
          </a:lnRef>
          <a:fillRef idx="1">
            <a:schemeClr val="dk1"/>
          </a:fillRef>
          <a:effectRef idx="0">
            <a:schemeClr val="dk1"/>
          </a:effectRef>
          <a:fontRef idx="minor">
            <a:schemeClr val="lt1"/>
          </a:fontRef>
        </p:style>
        <p:txBody>
          <a:bodyPr anchor="ct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ctr">
              <a:defRPr/>
            </a:pPr>
            <a:r>
              <a:rPr lang="en-US" altLang="en-US" sz="8800" b="1" spc="50">
                <a:ln w="28575" cmpd="sng"/>
                <a:solidFill>
                  <a:srgbClr val="FFFF00"/>
                </a:solidFill>
                <a:effectLst>
                  <a:outerShdw blurRad="76200" dist="50800" dir="5400000" algn="tl" rotWithShape="0">
                    <a:srgbClr val="000000">
                      <a:alpha val="65000"/>
                    </a:srgbClr>
                  </a:outerShdw>
                </a:effectLst>
                <a:latin typeface="Calibri"/>
                <a:cs typeface="Iowan Old Style Black"/>
              </a:rPr>
              <a:t>Welcome to </a:t>
            </a:r>
            <a:endParaRPr lang="en-US" sz="8800">
              <a:solidFill>
                <a:srgbClr val="FFFF00"/>
              </a:solidFill>
              <a:latin typeface="Calibri"/>
              <a:cs typeface="Calibri"/>
            </a:endParaRPr>
          </a:p>
          <a:p>
            <a:pPr algn="ctr" eaLnBrk="1" hangingPunct="1">
              <a:defRPr/>
            </a:pPr>
            <a:r>
              <a:rPr lang="en-US" altLang="en-US" sz="8800" b="1" spc="50">
                <a:ln w="28575" cmpd="sng"/>
                <a:solidFill>
                  <a:srgbClr val="FFFF00"/>
                </a:solidFill>
                <a:effectLst>
                  <a:outerShdw blurRad="76200" dist="50800" dir="5400000" algn="tl" rotWithShape="0">
                    <a:srgbClr val="000000">
                      <a:alpha val="65000"/>
                    </a:srgbClr>
                  </a:outerShdw>
                </a:effectLst>
                <a:latin typeface="Calibri"/>
                <a:cs typeface="Iowan Old Style Black"/>
              </a:rPr>
              <a:t>Major Work</a:t>
            </a:r>
          </a:p>
          <a:p>
            <a:pPr algn="ctr">
              <a:defRPr/>
            </a:pPr>
            <a:endParaRPr lang="en-US" sz="3600" spc="50">
              <a:ln w="28575" cmpd="sng"/>
              <a:effectLst>
                <a:outerShdw blurRad="76200" dist="50800" dir="5400000" algn="tl" rotWithShape="0">
                  <a:srgbClr val="000000">
                    <a:alpha val="65000"/>
                  </a:srgbClr>
                </a:outerShdw>
              </a:effectLst>
              <a:latin typeface="Calibri"/>
              <a:cs typeface="Times New Roman"/>
            </a:endParaRPr>
          </a:p>
          <a:p>
            <a:pPr algn="ctr">
              <a:defRPr/>
            </a:pPr>
            <a:r>
              <a:rPr lang="en-US" sz="4800" spc="50">
                <a:ln w="28575" cmpd="sng"/>
                <a:effectLst>
                  <a:outerShdw blurRad="76200" dist="50800" dir="5400000" algn="tl" rotWithShape="0">
                    <a:srgbClr val="000000">
                      <a:alpha val="65000"/>
                    </a:srgbClr>
                  </a:outerShdw>
                </a:effectLst>
                <a:latin typeface="Calibri"/>
                <a:cs typeface="Times New Roman"/>
              </a:rPr>
              <a:t>CMSD’s Gifted &amp; Talented Enrichment Program</a:t>
            </a:r>
            <a:endParaRPr lang="en-US" sz="4800">
              <a:latin typeface="Calibri"/>
              <a:cs typeface="Calibri"/>
            </a:endParaRPr>
          </a:p>
        </p:txBody>
      </p:sp>
    </p:spTree>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xmlns="" id="{9A63B37D-F375-4CA4-ADB3-2B10DDAE36AD}"/>
              </a:ext>
            </a:extLst>
          </p:cNvPr>
          <p:cNvSpPr txBox="1">
            <a:spLocks noGrp="1"/>
          </p:cNvSpPr>
          <p:nvPr>
            <p:ph type="title"/>
          </p:nvPr>
        </p:nvSpPr>
        <p:spPr>
          <a:xfrm>
            <a:off x="-43248" y="533400"/>
            <a:ext cx="9026294" cy="800100"/>
          </a:xfrm>
        </p:spPr>
        <p:txBody>
          <a:bodyPr>
            <a:normAutofit fontScale="90000"/>
          </a:bodyPr>
          <a:lstStyle/>
          <a:p>
            <a:pPr marL="53975">
              <a:defRPr/>
            </a:pPr>
            <a:r>
              <a:rPr lang="en-US" sz="4000">
                <a:solidFill>
                  <a:srgbClr val="FFFF00"/>
                </a:solidFill>
                <a:latin typeface="Calibri"/>
                <a:cs typeface="Calibri"/>
              </a:rPr>
              <a:t>  </a:t>
            </a:r>
            <a:r>
              <a:rPr lang="en-US" sz="4900" b="1">
                <a:solidFill>
                  <a:srgbClr val="FFFF00"/>
                </a:solidFill>
                <a:latin typeface="Calibri"/>
                <a:cs typeface="Calibri"/>
              </a:rPr>
              <a:t>Major Work Program Features</a:t>
            </a:r>
          </a:p>
        </p:txBody>
      </p:sp>
      <p:sp>
        <p:nvSpPr>
          <p:cNvPr id="9219" name="Content Placeholder 2">
            <a:extLst>
              <a:ext uri="{FF2B5EF4-FFF2-40B4-BE49-F238E27FC236}">
                <a16:creationId xmlns:a16="http://schemas.microsoft.com/office/drawing/2014/main" xmlns="" id="{928A325E-DF8A-4276-A934-FD0BDFAA2797}"/>
              </a:ext>
            </a:extLst>
          </p:cNvPr>
          <p:cNvSpPr txBox="1">
            <a:spLocks noGrp="1"/>
          </p:cNvSpPr>
          <p:nvPr>
            <p:ph idx="1"/>
          </p:nvPr>
        </p:nvSpPr>
        <p:spPr>
          <a:xfrm>
            <a:off x="1894114" y="1962040"/>
            <a:ext cx="7558177" cy="4753154"/>
          </a:xfrm>
        </p:spPr>
        <p:txBody>
          <a:bodyPr rtlCol="0">
            <a:noAutofit/>
          </a:bodyPr>
          <a:lstStyle/>
          <a:p>
            <a:pPr>
              <a:lnSpc>
                <a:spcPct val="130000"/>
              </a:lnSpc>
              <a:spcAft>
                <a:spcPts val="0"/>
              </a:spcAft>
              <a:buFont typeface="Wingdings"/>
              <a:buChar char="Ø"/>
              <a:defRPr/>
            </a:pPr>
            <a:r>
              <a:rPr lang="en-US" sz="3200"/>
              <a:t>   Accelerated Curriculum</a:t>
            </a:r>
            <a:endParaRPr lang="en-US" sz="3200">
              <a:cs typeface="Calibri"/>
            </a:endParaRPr>
          </a:p>
          <a:p>
            <a:pPr marL="171450" indent="-457200">
              <a:spcAft>
                <a:spcPts val="0"/>
              </a:spcAft>
              <a:buFont typeface="Wingdings"/>
              <a:buChar char="Ø"/>
              <a:defRPr/>
            </a:pPr>
            <a:r>
              <a:rPr lang="en-US" sz="3200"/>
              <a:t> Depth and Complexity</a:t>
            </a:r>
            <a:endParaRPr lang="en-US" sz="3200">
              <a:cs typeface="Calibri"/>
            </a:endParaRPr>
          </a:p>
          <a:p>
            <a:pPr marL="171450" indent="-457200">
              <a:spcAft>
                <a:spcPts val="0"/>
              </a:spcAft>
              <a:buFont typeface="Wingdings"/>
              <a:buChar char="Ø"/>
              <a:defRPr/>
            </a:pPr>
            <a:r>
              <a:rPr lang="en-US" sz="3200"/>
              <a:t> Shared Inquiry</a:t>
            </a:r>
            <a:endParaRPr lang="en-US" sz="3200">
              <a:cs typeface="Calibri"/>
            </a:endParaRPr>
          </a:p>
          <a:p>
            <a:pPr marL="171450" indent="-457200">
              <a:spcAft>
                <a:spcPts val="0"/>
              </a:spcAft>
              <a:buFont typeface="Wingdings"/>
              <a:buChar char="Ø"/>
              <a:defRPr/>
            </a:pPr>
            <a:r>
              <a:rPr lang="en-US" sz="3200"/>
              <a:t> Flexible Grouping</a:t>
            </a:r>
            <a:endParaRPr lang="en-US" sz="3200">
              <a:cs typeface="Calibri"/>
            </a:endParaRPr>
          </a:p>
          <a:p>
            <a:pPr marL="171450" indent="-457200">
              <a:spcAft>
                <a:spcPts val="0"/>
              </a:spcAft>
              <a:buFont typeface="Wingdings"/>
              <a:buChar char="Ø"/>
              <a:defRPr/>
            </a:pPr>
            <a:r>
              <a:rPr lang="en-US" sz="3200"/>
              <a:t> Independent Exploration</a:t>
            </a:r>
            <a:endParaRPr lang="en-US" sz="3200">
              <a:cs typeface="Calibri"/>
            </a:endParaRPr>
          </a:p>
          <a:p>
            <a:pPr marL="171450" indent="-457200">
              <a:spcAft>
                <a:spcPts val="0"/>
              </a:spcAft>
              <a:buFont typeface="Wingdings"/>
              <a:buChar char="Ø"/>
              <a:defRPr/>
            </a:pPr>
            <a:r>
              <a:rPr lang="ja-JP" altLang="en-US" sz="3200">
                <a:ea typeface="ＭＳ Ｐゴシック"/>
              </a:rPr>
              <a:t> </a:t>
            </a:r>
            <a:r>
              <a:rPr lang="en-US" sz="3200"/>
              <a:t>Learning Centers</a:t>
            </a:r>
            <a:endParaRPr lang="en-US" sz="3200">
              <a:cs typeface="Calibri"/>
            </a:endParaRPr>
          </a:p>
          <a:p>
            <a:pPr marL="171450" indent="-457200">
              <a:spcAft>
                <a:spcPts val="0"/>
              </a:spcAft>
              <a:buFont typeface="Wingdings"/>
              <a:buChar char="Ø"/>
              <a:defRPr/>
            </a:pPr>
            <a:r>
              <a:rPr lang="en-US" sz="3200"/>
              <a:t> Differentiated Instruction</a:t>
            </a:r>
            <a:endParaRPr lang="en-US" sz="3200">
              <a:cs typeface="Calibri"/>
            </a:endParaRPr>
          </a:p>
          <a:p>
            <a:pPr marL="171450" indent="-457200">
              <a:spcAft>
                <a:spcPts val="0"/>
              </a:spcAft>
              <a:buFont typeface="Wingdings"/>
              <a:buChar char="Ø"/>
              <a:defRPr/>
            </a:pPr>
            <a:r>
              <a:rPr lang="en-US" sz="3200"/>
              <a:t> Problem Solving</a:t>
            </a:r>
            <a:endParaRPr lang="en-US" sz="3200">
              <a:cs typeface="Calibri"/>
            </a:endParaRPr>
          </a:p>
          <a:p>
            <a:pPr marL="171450" indent="-457200">
              <a:spcAft>
                <a:spcPts val="0"/>
              </a:spcAft>
              <a:buFont typeface="Wingdings"/>
              <a:buChar char="Ø"/>
              <a:defRPr/>
            </a:pPr>
            <a:r>
              <a:rPr lang="en-US" sz="3200"/>
              <a:t> Writing Programs</a:t>
            </a:r>
            <a:r>
              <a:rPr lang="en-US"/>
              <a:t> </a:t>
            </a:r>
            <a:endParaRPr lang="en-US">
              <a:cs typeface="Calibri"/>
            </a:endParaRPr>
          </a:p>
          <a:p>
            <a:pPr fontAlgn="auto">
              <a:lnSpc>
                <a:spcPct val="130000"/>
              </a:lnSpc>
              <a:spcAft>
                <a:spcPts val="0"/>
              </a:spcAft>
              <a:buFont typeface="Wingdings"/>
              <a:buChar char="Ø"/>
              <a:defRPr/>
            </a:pPr>
            <a:endParaRPr lang="en-US" sz="3200" i="1">
              <a:latin typeface="Calibri" panose="020F0502020204030204" pitchFamily="34" charset="0"/>
              <a:cs typeface="Calibri"/>
            </a:endParaRPr>
          </a:p>
          <a:p>
            <a:pPr fontAlgn="auto">
              <a:spcAft>
                <a:spcPts val="0"/>
              </a:spcAft>
              <a:defRPr/>
            </a:pPr>
            <a:endParaRPr lang="en-US" sz="3200">
              <a:latin typeface="Calibri" panose="020F0502020204030204" pitchFamily="34" charset="0"/>
            </a:endParaRPr>
          </a:p>
        </p:txBody>
      </p:sp>
    </p:spTree>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E4174200-646E-4161-9EF6-F63F17399985}"/>
              </a:ext>
            </a:extLst>
          </p:cNvPr>
          <p:cNvSpPr>
            <a:spLocks noGrp="1"/>
          </p:cNvSpPr>
          <p:nvPr>
            <p:ph type="title"/>
          </p:nvPr>
        </p:nvSpPr>
        <p:spPr>
          <a:xfrm>
            <a:off x="-88640" y="248039"/>
            <a:ext cx="9225642" cy="1219200"/>
          </a:xfrm>
        </p:spPr>
        <p:txBody>
          <a:bodyPr vert="horz" lIns="91440" tIns="45720" rIns="91440" bIns="45720" rtlCol="0" anchor="ctr">
            <a:noAutofit/>
          </a:bodyPr>
          <a:lstStyle/>
          <a:p>
            <a:pPr algn="ctr" fontAlgn="auto">
              <a:spcAft>
                <a:spcPts val="0"/>
              </a:spcAft>
              <a:defRPr/>
            </a:pPr>
            <a:r>
              <a:rPr lang="en-US" altLang="ja-JP" sz="4800" b="1">
                <a:solidFill>
                  <a:srgbClr val="FFFF00"/>
                </a:solidFill>
                <a:latin typeface="Calibri"/>
                <a:ea typeface="ＭＳ Ｐゴシック"/>
                <a:cs typeface="Calibri"/>
              </a:rPr>
              <a:t> Gifted Assignment Waiver</a:t>
            </a:r>
            <a:endParaRPr lang="en-US" sz="4800">
              <a:solidFill>
                <a:srgbClr val="FFFF00"/>
              </a:solidFill>
              <a:latin typeface="Calibri"/>
              <a:ea typeface="ＭＳ Ｐゴシック"/>
              <a:cs typeface="Calibri"/>
            </a:endParaRPr>
          </a:p>
        </p:txBody>
      </p:sp>
      <p:sp>
        <p:nvSpPr>
          <p:cNvPr id="3" name="Content Placeholder 2">
            <a:extLst>
              <a:ext uri="{FF2B5EF4-FFF2-40B4-BE49-F238E27FC236}">
                <a16:creationId xmlns:a16="http://schemas.microsoft.com/office/drawing/2014/main" xmlns="" id="{2FC60FB9-6AFE-4725-879E-FDA43F3C5388}"/>
              </a:ext>
            </a:extLst>
          </p:cNvPr>
          <p:cNvSpPr>
            <a:spLocks noGrp="1"/>
          </p:cNvSpPr>
          <p:nvPr>
            <p:ph idx="1"/>
          </p:nvPr>
        </p:nvSpPr>
        <p:spPr>
          <a:xfrm>
            <a:off x="284358" y="1335359"/>
            <a:ext cx="8586436" cy="5464096"/>
          </a:xfrm>
        </p:spPr>
        <p:txBody>
          <a:bodyPr rtlCol="0">
            <a:normAutofit fontScale="77500" lnSpcReduction="20000"/>
          </a:bodyPr>
          <a:lstStyle/>
          <a:p>
            <a:pPr algn="ctr">
              <a:lnSpc>
                <a:spcPct val="90000"/>
              </a:lnSpc>
              <a:spcAft>
                <a:spcPts val="0"/>
              </a:spcAft>
              <a:buClr>
                <a:srgbClr val="CC00FF"/>
              </a:buClr>
              <a:buNone/>
              <a:defRPr/>
            </a:pPr>
            <a:endParaRPr lang="en-US" sz="4000" b="1">
              <a:effectLst>
                <a:outerShdw blurRad="38100" dist="38100" dir="2700000" algn="tl">
                  <a:srgbClr val="000000">
                    <a:alpha val="43137"/>
                  </a:srgbClr>
                </a:outerShdw>
              </a:effectLst>
              <a:latin typeface="Calibri"/>
              <a:cs typeface="Calibri"/>
            </a:endParaRPr>
          </a:p>
          <a:p>
            <a:pPr>
              <a:lnSpc>
                <a:spcPct val="90000"/>
              </a:lnSpc>
              <a:spcAft>
                <a:spcPts val="0"/>
              </a:spcAft>
              <a:buClr>
                <a:srgbClr val="CC00FF"/>
              </a:buClr>
              <a:buNone/>
              <a:defRPr/>
            </a:pPr>
            <a:r>
              <a:rPr lang="en-US" sz="4000" b="1">
                <a:effectLst>
                  <a:outerShdw blurRad="38100" dist="38100" dir="2700000" algn="tl">
                    <a:srgbClr val="000000">
                      <a:alpha val="43137"/>
                    </a:srgbClr>
                  </a:outerShdw>
                </a:effectLst>
                <a:cs typeface="Calibri"/>
              </a:rPr>
              <a:t>  </a:t>
            </a:r>
            <a:r>
              <a:rPr lang="en-US" sz="4100" b="1">
                <a:effectLst>
                  <a:outerShdw blurRad="38100" dist="38100" dir="2700000" algn="tl">
                    <a:srgbClr val="000000">
                      <a:alpha val="43137"/>
                    </a:srgbClr>
                  </a:outerShdw>
                </a:effectLst>
                <a:cs typeface="Calibri"/>
              </a:rPr>
              <a:t> </a:t>
            </a:r>
            <a:r>
              <a:rPr lang="en-US" sz="4100" b="1" u="sng">
                <a:effectLst>
                  <a:outerShdw blurRad="38100" dist="38100" dir="2700000" algn="tl">
                    <a:srgbClr val="000000">
                      <a:alpha val="43137"/>
                    </a:srgbClr>
                  </a:outerShdw>
                </a:effectLst>
                <a:cs typeface="Calibri"/>
              </a:rPr>
              <a:t>Current Board Policy:</a:t>
            </a:r>
            <a:r>
              <a:rPr lang="en-US" sz="4100" b="1">
                <a:effectLst>
                  <a:outerShdw blurRad="38100" dist="38100" dir="2700000" algn="tl">
                    <a:srgbClr val="000000">
                      <a:alpha val="43137"/>
                    </a:srgbClr>
                  </a:outerShdw>
                </a:effectLst>
                <a:cs typeface="Calibri"/>
              </a:rPr>
              <a:t> </a:t>
            </a:r>
            <a:endParaRPr lang="en-US" sz="4100">
              <a:cs typeface="Calibri"/>
            </a:endParaRPr>
          </a:p>
          <a:p>
            <a:pPr>
              <a:lnSpc>
                <a:spcPct val="90000"/>
              </a:lnSpc>
              <a:spcAft>
                <a:spcPts val="0"/>
              </a:spcAft>
              <a:buClr>
                <a:srgbClr val="CC00FF"/>
              </a:buClr>
              <a:buNone/>
              <a:defRPr/>
            </a:pPr>
            <a:endParaRPr lang="en-US" sz="2300" b="1">
              <a:effectLst>
                <a:outerShdw blurRad="38100" dist="38100" dir="2700000" algn="tl">
                  <a:srgbClr val="000000">
                    <a:alpha val="43137"/>
                  </a:srgbClr>
                </a:outerShdw>
              </a:effectLst>
              <a:latin typeface="Calibri"/>
              <a:cs typeface="Calibri"/>
            </a:endParaRPr>
          </a:p>
          <a:p>
            <a:pPr>
              <a:lnSpc>
                <a:spcPct val="120000"/>
              </a:lnSpc>
              <a:spcAft>
                <a:spcPts val="0"/>
              </a:spcAft>
              <a:buClr>
                <a:srgbClr val="CC00FF"/>
              </a:buClr>
              <a:buNone/>
              <a:defRPr/>
            </a:pPr>
            <a:r>
              <a:rPr lang="en-US" sz="4000">
                <a:effectLst>
                  <a:outerShdw blurRad="38100" dist="38100" dir="2700000" algn="tl">
                    <a:srgbClr val="000000">
                      <a:alpha val="43137"/>
                    </a:srgbClr>
                  </a:outerShdw>
                </a:effectLst>
                <a:latin typeface="Calibri"/>
                <a:cs typeface="Calibri"/>
              </a:rPr>
              <a:t>               </a:t>
            </a:r>
            <a:r>
              <a:rPr lang="en-US" sz="4100">
                <a:effectLst>
                  <a:outerShdw blurRad="38100" dist="38100" dir="2700000" algn="tl">
                    <a:srgbClr val="000000">
                      <a:alpha val="43137"/>
                    </a:srgbClr>
                  </a:outerShdw>
                </a:effectLst>
                <a:latin typeface="Calibri"/>
                <a:cs typeface="Calibri"/>
              </a:rPr>
              <a:t>“Gifted students may be excused from assignments that were missed while attending</a:t>
            </a:r>
            <a:r>
              <a:rPr lang="en-US" sz="4000">
                <a:effectLst>
                  <a:outerShdw blurRad="38100" dist="38100" dir="2700000" algn="tl">
                    <a:srgbClr val="000000">
                      <a:alpha val="43137"/>
                    </a:srgbClr>
                  </a:outerShdw>
                </a:effectLst>
                <a:latin typeface="Calibri"/>
                <a:cs typeface="Calibri"/>
              </a:rPr>
              <a:t> </a:t>
            </a:r>
            <a:r>
              <a:rPr lang="en-US" sz="4100">
                <a:effectLst>
                  <a:outerShdw blurRad="38100" dist="38100" dir="2700000" algn="tl">
                    <a:srgbClr val="000000">
                      <a:alpha val="43137"/>
                    </a:srgbClr>
                  </a:outerShdw>
                </a:effectLst>
                <a:latin typeface="Calibri"/>
                <a:cs typeface="Calibri"/>
              </a:rPr>
              <a:t>gifted classes.”</a:t>
            </a:r>
            <a:endParaRPr lang="en-US" sz="4100">
              <a:latin typeface="Calibri"/>
              <a:cs typeface="Calibri"/>
            </a:endParaRPr>
          </a:p>
          <a:p>
            <a:pPr>
              <a:lnSpc>
                <a:spcPct val="120000"/>
              </a:lnSpc>
              <a:spcAft>
                <a:spcPts val="0"/>
              </a:spcAft>
              <a:buNone/>
              <a:defRPr/>
            </a:pPr>
            <a:endParaRPr lang="en-US" sz="4100">
              <a:effectLst>
                <a:outerShdw blurRad="38100" dist="38100" dir="2700000" algn="tl">
                  <a:srgbClr val="000000">
                    <a:alpha val="43137"/>
                  </a:srgbClr>
                </a:outerShdw>
              </a:effectLst>
              <a:latin typeface="Calibri"/>
              <a:cs typeface="Calibri"/>
            </a:endParaRPr>
          </a:p>
          <a:p>
            <a:pPr>
              <a:lnSpc>
                <a:spcPct val="90000"/>
              </a:lnSpc>
              <a:spcAft>
                <a:spcPts val="0"/>
              </a:spcAft>
              <a:buNone/>
              <a:defRPr/>
            </a:pPr>
            <a:r>
              <a:rPr lang="en-US" sz="4000">
                <a:effectLst>
                  <a:outerShdw blurRad="38100" dist="38100" dir="2700000" algn="tl">
                    <a:srgbClr val="000000">
                      <a:alpha val="43137"/>
                    </a:srgbClr>
                  </a:outerShdw>
                </a:effectLst>
                <a:latin typeface="Calibri"/>
                <a:cs typeface="Calibri"/>
              </a:rPr>
              <a:t>  </a:t>
            </a:r>
            <a:r>
              <a:rPr lang="en-US" sz="4000" b="1">
                <a:effectLst>
                  <a:outerShdw blurRad="38100" dist="38100" dir="2700000" algn="tl">
                    <a:srgbClr val="000000">
                      <a:alpha val="43137"/>
                    </a:srgbClr>
                  </a:outerShdw>
                </a:effectLst>
                <a:latin typeface="Calibri"/>
                <a:cs typeface="Calibri"/>
              </a:rPr>
              <a:t>  </a:t>
            </a:r>
            <a:r>
              <a:rPr lang="en-US" sz="4100" b="1" u="sng">
                <a:effectLst>
                  <a:outerShdw blurRad="38100" dist="38100" dir="2700000" algn="tl">
                    <a:srgbClr val="000000">
                      <a:alpha val="43137"/>
                    </a:srgbClr>
                  </a:outerShdw>
                </a:effectLst>
                <a:latin typeface="Calibri"/>
                <a:cs typeface="Calibri"/>
              </a:rPr>
              <a:t>Best Practices:</a:t>
            </a:r>
            <a:endParaRPr lang="en-US" b="1"/>
          </a:p>
          <a:p>
            <a:pPr>
              <a:lnSpc>
                <a:spcPct val="90000"/>
              </a:lnSpc>
              <a:spcAft>
                <a:spcPts val="0"/>
              </a:spcAft>
              <a:buNone/>
              <a:defRPr/>
            </a:pPr>
            <a:endParaRPr lang="en-US" sz="1600">
              <a:effectLst>
                <a:outerShdw blurRad="38100" dist="38100" dir="2700000" algn="tl">
                  <a:srgbClr val="000000">
                    <a:alpha val="43137"/>
                  </a:srgbClr>
                </a:outerShdw>
              </a:effectLst>
              <a:latin typeface="Calibri"/>
              <a:cs typeface="Calibri"/>
            </a:endParaRPr>
          </a:p>
          <a:p>
            <a:pPr>
              <a:lnSpc>
                <a:spcPct val="120000"/>
              </a:lnSpc>
              <a:spcAft>
                <a:spcPts val="0"/>
              </a:spcAft>
              <a:buNone/>
              <a:defRPr/>
            </a:pPr>
            <a:r>
              <a:rPr lang="en-US" sz="4000">
                <a:effectLst>
                  <a:outerShdw blurRad="38100" dist="38100" dir="2700000" algn="tl">
                    <a:srgbClr val="000000">
                      <a:alpha val="43137"/>
                    </a:srgbClr>
                  </a:outerShdw>
                </a:effectLst>
                <a:latin typeface="Calibri"/>
                <a:cs typeface="Calibri"/>
              </a:rPr>
              <a:t>                 </a:t>
            </a:r>
            <a:r>
              <a:rPr lang="en-US" sz="4100">
                <a:effectLst>
                  <a:outerShdw blurRad="38100" dist="38100" dir="2700000" algn="tl">
                    <a:srgbClr val="000000">
                      <a:alpha val="43137"/>
                    </a:srgbClr>
                  </a:outerShdw>
                </a:effectLst>
                <a:latin typeface="Calibri"/>
                <a:cs typeface="Calibri"/>
              </a:rPr>
              <a:t>When at all possible, General Education teachers hold off on introducing new concepts and do not give tests on days when students are being pulled out of the regular classroom.</a:t>
            </a:r>
          </a:p>
          <a:p>
            <a:pPr algn="ctr">
              <a:lnSpc>
                <a:spcPct val="90000"/>
              </a:lnSpc>
              <a:spcAft>
                <a:spcPts val="0"/>
              </a:spcAft>
              <a:buNone/>
              <a:defRPr/>
            </a:pPr>
            <a:endParaRPr lang="en-US" sz="4000">
              <a:effectLst>
                <a:outerShdw blurRad="38100" dist="38100" dir="2700000" algn="tl">
                  <a:srgbClr val="000000">
                    <a:alpha val="43137"/>
                  </a:srgbClr>
                </a:outerShdw>
              </a:effectLst>
              <a:latin typeface="Calibri"/>
              <a:cs typeface="Calibri"/>
            </a:endParaRPr>
          </a:p>
          <a:p>
            <a:pPr>
              <a:spcAft>
                <a:spcPts val="0"/>
              </a:spcAft>
              <a:buFont typeface="Wingdings" charset="2"/>
              <a:buChar char="n"/>
              <a:defRPr/>
            </a:pPr>
            <a:endParaRPr lang="en-US" sz="3600">
              <a:latin typeface="Calibri"/>
              <a:cs typeface="Calibri"/>
            </a:endParaRPr>
          </a:p>
        </p:txBody>
      </p:sp>
      <p:sp>
        <p:nvSpPr>
          <p:cNvPr id="2" name="Arrow: Right 1">
            <a:extLst>
              <a:ext uri="{FF2B5EF4-FFF2-40B4-BE49-F238E27FC236}">
                <a16:creationId xmlns:a16="http://schemas.microsoft.com/office/drawing/2014/main" xmlns="" id="{0C326304-64D6-40F3-A2C4-C6A7BC9C4E3E}"/>
              </a:ext>
            </a:extLst>
          </p:cNvPr>
          <p:cNvSpPr/>
          <p:nvPr/>
        </p:nvSpPr>
        <p:spPr>
          <a:xfrm>
            <a:off x="684293" y="2041921"/>
            <a:ext cx="524848" cy="373224"/>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rrow: Right 4">
            <a:extLst>
              <a:ext uri="{FF2B5EF4-FFF2-40B4-BE49-F238E27FC236}">
                <a16:creationId xmlns:a16="http://schemas.microsoft.com/office/drawing/2014/main" xmlns="" id="{8D9FA098-A5A1-4E54-B1C3-92EFFDFF0352}"/>
              </a:ext>
            </a:extLst>
          </p:cNvPr>
          <p:cNvSpPr/>
          <p:nvPr/>
        </p:nvSpPr>
        <p:spPr>
          <a:xfrm>
            <a:off x="684293" y="4461734"/>
            <a:ext cx="524848" cy="373224"/>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F8350AE-3C3F-4AFD-B899-9A9A1EC6EA2F}"/>
              </a:ext>
            </a:extLst>
          </p:cNvPr>
          <p:cNvSpPr>
            <a:spLocks noGrp="1"/>
          </p:cNvSpPr>
          <p:nvPr>
            <p:ph type="title"/>
          </p:nvPr>
        </p:nvSpPr>
        <p:spPr>
          <a:xfrm>
            <a:off x="769434" y="85494"/>
            <a:ext cx="7772400" cy="1456267"/>
          </a:xfrm>
        </p:spPr>
        <p:txBody>
          <a:bodyPr>
            <a:normAutofit/>
          </a:bodyPr>
          <a:lstStyle/>
          <a:p>
            <a:pPr algn="ctr"/>
            <a:r>
              <a:rPr lang="en-US" sz="4800" b="1">
                <a:solidFill>
                  <a:srgbClr val="FFFF00"/>
                </a:solidFill>
                <a:latin typeface="Calibri"/>
                <a:cs typeface="Calibri"/>
              </a:rPr>
              <a:t> Acceleration</a:t>
            </a:r>
            <a:endParaRPr lang="en-US" sz="4000">
              <a:cs typeface="Calibri Light" panose="020F0302020204030204"/>
            </a:endParaRPr>
          </a:p>
        </p:txBody>
      </p:sp>
      <p:sp>
        <p:nvSpPr>
          <p:cNvPr id="3" name="Content Placeholder 2">
            <a:extLst>
              <a:ext uri="{FF2B5EF4-FFF2-40B4-BE49-F238E27FC236}">
                <a16:creationId xmlns:a16="http://schemas.microsoft.com/office/drawing/2014/main" xmlns="" id="{62DAAABA-5452-4463-BBAF-8BDE6F2D00AE}"/>
              </a:ext>
            </a:extLst>
          </p:cNvPr>
          <p:cNvSpPr>
            <a:spLocks noGrp="1"/>
          </p:cNvSpPr>
          <p:nvPr>
            <p:ph idx="1"/>
          </p:nvPr>
        </p:nvSpPr>
        <p:spPr>
          <a:xfrm>
            <a:off x="412595" y="1316874"/>
            <a:ext cx="8396868" cy="5611747"/>
          </a:xfrm>
        </p:spPr>
        <p:txBody>
          <a:bodyPr>
            <a:normAutofit/>
          </a:bodyPr>
          <a:lstStyle/>
          <a:p>
            <a:pPr marL="0" indent="0">
              <a:lnSpc>
                <a:spcPct val="120000"/>
              </a:lnSpc>
              <a:spcAft>
                <a:spcPts val="1600"/>
              </a:spcAft>
              <a:buNone/>
            </a:pPr>
            <a:r>
              <a:rPr lang="en-US" sz="3400" b="1" u="sng">
                <a:ea typeface="+mn-lt"/>
                <a:cs typeface="+mn-lt"/>
              </a:rPr>
              <a:t>Whole Grade Acceleration</a:t>
            </a:r>
            <a:endParaRPr lang="en-US" sz="2600" b="1" u="sng">
              <a:ea typeface="+mn-lt"/>
              <a:cs typeface="+mn-lt"/>
            </a:endParaRPr>
          </a:p>
          <a:p>
            <a:pPr marL="0" indent="0">
              <a:spcAft>
                <a:spcPts val="0"/>
              </a:spcAft>
              <a:buNone/>
            </a:pPr>
            <a:r>
              <a:rPr lang="en-US" sz="3400" b="1">
                <a:ea typeface="+mn-lt"/>
                <a:cs typeface="+mn-lt"/>
              </a:rPr>
              <a:t>        Advancing a student to a higher grade- level than is typical given the student's age     </a:t>
            </a:r>
            <a:endParaRPr lang="en-US" sz="2600" b="1">
              <a:ea typeface="+mn-lt"/>
              <a:cs typeface="+mn-lt"/>
            </a:endParaRPr>
          </a:p>
          <a:p>
            <a:pPr marL="0" indent="0">
              <a:lnSpc>
                <a:spcPct val="120000"/>
              </a:lnSpc>
              <a:spcAft>
                <a:spcPts val="0"/>
              </a:spcAft>
              <a:buNone/>
            </a:pPr>
            <a:endParaRPr lang="en-US" sz="600" b="1">
              <a:cs typeface="Calibri" panose="020F0502020204030204"/>
            </a:endParaRPr>
          </a:p>
          <a:p>
            <a:pPr marL="0" indent="0">
              <a:lnSpc>
                <a:spcPct val="120000"/>
              </a:lnSpc>
              <a:spcAft>
                <a:spcPts val="0"/>
              </a:spcAft>
              <a:buNone/>
            </a:pPr>
            <a:r>
              <a:rPr lang="en-US" sz="3400" b="1" u="sng">
                <a:ea typeface="+mn-lt"/>
                <a:cs typeface="+mn-lt"/>
              </a:rPr>
              <a:t>Subject Acceleration</a:t>
            </a:r>
            <a:endParaRPr lang="en-US" sz="2600" b="1" u="sng">
              <a:ea typeface="+mn-lt"/>
              <a:cs typeface="+mn-lt"/>
            </a:endParaRPr>
          </a:p>
          <a:p>
            <a:pPr marL="0" indent="0">
              <a:lnSpc>
                <a:spcPct val="120000"/>
              </a:lnSpc>
              <a:spcAft>
                <a:spcPts val="1600"/>
              </a:spcAft>
              <a:buNone/>
            </a:pPr>
            <a:r>
              <a:rPr lang="en-US" sz="3400" b="1">
                <a:cs typeface="Calibri"/>
              </a:rPr>
              <a:t>        Advancing a student in a specific subject</a:t>
            </a:r>
          </a:p>
          <a:p>
            <a:pPr marL="0" indent="0">
              <a:spcAft>
                <a:spcPts val="0"/>
              </a:spcAft>
              <a:buNone/>
            </a:pPr>
            <a:endParaRPr lang="en-US" sz="600" b="1">
              <a:solidFill>
                <a:srgbClr val="FFFFFF"/>
              </a:solidFill>
              <a:cs typeface="Calibri"/>
            </a:endParaRPr>
          </a:p>
          <a:p>
            <a:pPr marL="0" indent="0" algn="ctr">
              <a:lnSpc>
                <a:spcPct val="120000"/>
              </a:lnSpc>
              <a:spcAft>
                <a:spcPts val="0"/>
              </a:spcAft>
              <a:buNone/>
            </a:pPr>
            <a:r>
              <a:rPr lang="en-US" sz="3400" b="1">
                <a:solidFill>
                  <a:srgbClr val="FFFF00"/>
                </a:solidFill>
                <a:cs typeface="Calibri"/>
              </a:rPr>
              <a:t>In both cases, an ODE approved acceleration process must be followed</a:t>
            </a:r>
          </a:p>
          <a:p>
            <a:pPr marL="0" indent="0">
              <a:lnSpc>
                <a:spcPct val="120000"/>
              </a:lnSpc>
              <a:spcAft>
                <a:spcPts val="1600"/>
              </a:spcAft>
              <a:buNone/>
            </a:pPr>
            <a:endParaRPr lang="en-US" sz="3200" b="1">
              <a:cs typeface="Calibri"/>
            </a:endParaRPr>
          </a:p>
        </p:txBody>
      </p:sp>
      <p:sp>
        <p:nvSpPr>
          <p:cNvPr id="7" name="Arrow: Right 6">
            <a:extLst>
              <a:ext uri="{FF2B5EF4-FFF2-40B4-BE49-F238E27FC236}">
                <a16:creationId xmlns:a16="http://schemas.microsoft.com/office/drawing/2014/main" xmlns="" id="{C31F9C6A-80EB-4E17-9C93-F1D76D558CA8}"/>
              </a:ext>
            </a:extLst>
          </p:cNvPr>
          <p:cNvSpPr/>
          <p:nvPr/>
        </p:nvSpPr>
        <p:spPr>
          <a:xfrm>
            <a:off x="535609" y="4223843"/>
            <a:ext cx="469092" cy="317469"/>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Right 9">
            <a:extLst>
              <a:ext uri="{FF2B5EF4-FFF2-40B4-BE49-F238E27FC236}">
                <a16:creationId xmlns:a16="http://schemas.microsoft.com/office/drawing/2014/main" xmlns="" id="{895241FE-76A9-4E2E-9469-706593ADC167}"/>
              </a:ext>
            </a:extLst>
          </p:cNvPr>
          <p:cNvSpPr/>
          <p:nvPr/>
        </p:nvSpPr>
        <p:spPr>
          <a:xfrm>
            <a:off x="535608" y="2361589"/>
            <a:ext cx="469092" cy="317469"/>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02688673"/>
      </p:ext>
    </p:extLst>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F184FF7-BFCD-444D-A728-7BBC2E53D05A}"/>
              </a:ext>
            </a:extLst>
          </p:cNvPr>
          <p:cNvSpPr>
            <a:spLocks noGrp="1"/>
          </p:cNvSpPr>
          <p:nvPr>
            <p:ph type="title"/>
          </p:nvPr>
        </p:nvSpPr>
        <p:spPr>
          <a:xfrm>
            <a:off x="680225" y="40889"/>
            <a:ext cx="7772400" cy="1456267"/>
          </a:xfrm>
        </p:spPr>
        <p:txBody>
          <a:bodyPr>
            <a:normAutofit/>
          </a:bodyPr>
          <a:lstStyle/>
          <a:p>
            <a:pPr algn="ctr"/>
            <a:r>
              <a:rPr lang="en-US" sz="5400" b="1">
                <a:solidFill>
                  <a:srgbClr val="FFFF00"/>
                </a:solidFill>
                <a:latin typeface="Calibri"/>
                <a:cs typeface="Calibri"/>
              </a:rPr>
              <a:t>Acceleration Process</a:t>
            </a:r>
            <a:endParaRPr lang="en-US" sz="5400">
              <a:cs typeface="Calibri Light" panose="020F0302020204030204"/>
            </a:endParaRPr>
          </a:p>
        </p:txBody>
      </p:sp>
      <p:sp>
        <p:nvSpPr>
          <p:cNvPr id="3" name="Content Placeholder 2">
            <a:extLst>
              <a:ext uri="{FF2B5EF4-FFF2-40B4-BE49-F238E27FC236}">
                <a16:creationId xmlns:a16="http://schemas.microsoft.com/office/drawing/2014/main" xmlns="" id="{7641CDE3-9BBF-48CD-8113-B90C85BBC7F5}"/>
              </a:ext>
            </a:extLst>
          </p:cNvPr>
          <p:cNvSpPr>
            <a:spLocks noGrp="1"/>
          </p:cNvSpPr>
          <p:nvPr>
            <p:ph idx="1"/>
          </p:nvPr>
        </p:nvSpPr>
        <p:spPr>
          <a:xfrm>
            <a:off x="490654" y="1294577"/>
            <a:ext cx="8408018" cy="5779015"/>
          </a:xfrm>
        </p:spPr>
        <p:txBody>
          <a:bodyPr vert="horz" lIns="91440" tIns="45720" rIns="91440" bIns="45720" rtlCol="0" anchor="ctr">
            <a:noAutofit/>
          </a:bodyPr>
          <a:lstStyle/>
          <a:p>
            <a:pPr marL="0" indent="0">
              <a:buNone/>
            </a:pPr>
            <a:endParaRPr lang="en-US" sz="2400" b="1">
              <a:ea typeface="+mn-lt"/>
              <a:cs typeface="+mn-lt"/>
            </a:endParaRPr>
          </a:p>
          <a:p>
            <a:pPr marL="457200" indent="-457200">
              <a:spcAft>
                <a:spcPts val="600"/>
              </a:spcAft>
              <a:buFont typeface="Wingdings,Sans-Serif"/>
              <a:buChar char="Ø"/>
            </a:pPr>
            <a:r>
              <a:rPr lang="en-US" sz="2400" b="1">
                <a:ea typeface="+mn-lt"/>
                <a:cs typeface="+mn-lt"/>
              </a:rPr>
              <a:t>Written Acceleration Team (WAP) is formed </a:t>
            </a:r>
            <a:endParaRPr lang="en-US" sz="2400">
              <a:ea typeface="+mn-lt"/>
              <a:cs typeface="+mn-lt"/>
            </a:endParaRPr>
          </a:p>
          <a:p>
            <a:pPr marL="457200" indent="-457200">
              <a:spcAft>
                <a:spcPts val="600"/>
              </a:spcAft>
              <a:buFont typeface="Wingdings,Sans-Serif"/>
              <a:buChar char="Ø"/>
            </a:pPr>
            <a:r>
              <a:rPr lang="en-US" sz="2400" b="1">
                <a:ea typeface="+mn-lt"/>
                <a:cs typeface="+mn-lt"/>
              </a:rPr>
              <a:t>Assessments are administered and reviewed</a:t>
            </a:r>
            <a:endParaRPr lang="en-US" sz="2400">
              <a:ea typeface="+mn-lt"/>
              <a:cs typeface="+mn-lt"/>
            </a:endParaRPr>
          </a:p>
          <a:p>
            <a:pPr marL="457200" indent="-457200">
              <a:spcAft>
                <a:spcPts val="600"/>
              </a:spcAft>
              <a:buFont typeface="Wingdings,Sans-Serif"/>
              <a:buChar char="Ø"/>
            </a:pPr>
            <a:r>
              <a:rPr lang="en-US" sz="2400" b="1">
                <a:ea typeface="+mn-lt"/>
                <a:cs typeface="+mn-lt"/>
              </a:rPr>
              <a:t>WAP team discusses results and makes a placement decision</a:t>
            </a:r>
            <a:endParaRPr lang="en-US" sz="2400">
              <a:ea typeface="+mn-lt"/>
              <a:cs typeface="+mn-lt"/>
            </a:endParaRPr>
          </a:p>
          <a:p>
            <a:pPr marL="457200" indent="-457200">
              <a:spcAft>
                <a:spcPts val="600"/>
              </a:spcAft>
              <a:buFont typeface="Wingdings,Sans-Serif"/>
              <a:buChar char="Ø"/>
            </a:pPr>
            <a:r>
              <a:rPr lang="en-US" sz="2400" b="1">
                <a:ea typeface="+mn-lt"/>
                <a:cs typeface="+mn-lt"/>
              </a:rPr>
              <a:t>If team decides to accelerate, a WAP is written and signed  (includes short-term trial and long-term progress plan) </a:t>
            </a:r>
            <a:endParaRPr lang="en-US" sz="2400">
              <a:ea typeface="+mn-lt"/>
              <a:cs typeface="+mn-lt"/>
            </a:endParaRPr>
          </a:p>
          <a:p>
            <a:pPr marL="457200" indent="-457200">
              <a:spcAft>
                <a:spcPts val="600"/>
              </a:spcAft>
              <a:buFont typeface="Wingdings,Sans-Serif"/>
              <a:buChar char="Ø"/>
            </a:pPr>
            <a:r>
              <a:rPr lang="en-US" sz="2400" b="1">
                <a:ea typeface="+mn-lt"/>
                <a:cs typeface="+mn-lt"/>
              </a:rPr>
              <a:t>Student is transitioned into an accelerated placement for trial period </a:t>
            </a:r>
            <a:endParaRPr lang="en-US" sz="2400">
              <a:ea typeface="+mn-lt"/>
              <a:cs typeface="+mn-lt"/>
            </a:endParaRPr>
          </a:p>
          <a:p>
            <a:pPr marL="457200" indent="-457200">
              <a:spcAft>
                <a:spcPts val="600"/>
              </a:spcAft>
              <a:buFont typeface="Wingdings,Sans-Serif"/>
              <a:buChar char="Ø"/>
            </a:pPr>
            <a:r>
              <a:rPr lang="en-US" sz="2400" b="1">
                <a:solidFill>
                  <a:srgbClr val="FFFF00"/>
                </a:solidFill>
                <a:ea typeface="+mn-lt"/>
                <a:cs typeface="+mn-lt"/>
              </a:rPr>
              <a:t>If trial period is successful, accelerated placement becomes permanent; </a:t>
            </a:r>
            <a:r>
              <a:rPr lang="en-US" sz="2400" b="1">
                <a:ea typeface="+mn-lt"/>
                <a:cs typeface="+mn-lt"/>
              </a:rPr>
              <a:t>student records are updated</a:t>
            </a:r>
            <a:endParaRPr lang="en-US" sz="2400">
              <a:ea typeface="+mn-lt"/>
              <a:cs typeface="+mn-lt"/>
            </a:endParaRPr>
          </a:p>
          <a:p>
            <a:pPr marL="457200" indent="-457200">
              <a:spcAft>
                <a:spcPts val="600"/>
              </a:spcAft>
              <a:buFont typeface="Wingdings,Sans-Serif"/>
              <a:buChar char="Ø"/>
            </a:pPr>
            <a:r>
              <a:rPr lang="en-US" sz="2400" b="1">
                <a:ea typeface="+mn-lt"/>
                <a:cs typeface="+mn-lt"/>
              </a:rPr>
              <a:t>Testing coordinator is notified of acceleration </a:t>
            </a:r>
            <a:endParaRPr lang="en-US" sz="2400">
              <a:ea typeface="+mn-lt"/>
              <a:cs typeface="+mn-lt"/>
            </a:endParaRPr>
          </a:p>
          <a:p>
            <a:pPr marL="457200" indent="-457200">
              <a:spcAft>
                <a:spcPts val="600"/>
              </a:spcAft>
              <a:buFont typeface="Wingdings,Sans-Serif"/>
              <a:buChar char="Ø"/>
            </a:pPr>
            <a:r>
              <a:rPr lang="en-US" sz="2400" b="1">
                <a:ea typeface="+mn-lt"/>
                <a:cs typeface="+mn-lt"/>
              </a:rPr>
              <a:t>Student takes state tests at accelerated grade level until high school graduation</a:t>
            </a:r>
            <a:endParaRPr lang="en-US" sz="2400">
              <a:ea typeface="+mn-lt"/>
              <a:cs typeface="+mn-lt"/>
            </a:endParaRPr>
          </a:p>
          <a:p>
            <a:pPr>
              <a:spcAft>
                <a:spcPts val="0"/>
              </a:spcAft>
            </a:pPr>
            <a:endParaRPr lang="en-US">
              <a:ea typeface="+mn-lt"/>
              <a:cs typeface="+mn-lt"/>
            </a:endParaRPr>
          </a:p>
          <a:p>
            <a:pPr marL="0" indent="0">
              <a:spcAft>
                <a:spcPts val="0"/>
              </a:spcAft>
              <a:buNone/>
            </a:pPr>
            <a:endParaRPr lang="en-US">
              <a:ea typeface="+mn-lt"/>
              <a:cs typeface="+mn-lt"/>
            </a:endParaRPr>
          </a:p>
          <a:p>
            <a:endParaRPr lang="en-US">
              <a:cs typeface="Calibri"/>
            </a:endParaRPr>
          </a:p>
        </p:txBody>
      </p:sp>
    </p:spTree>
    <p:extLst>
      <p:ext uri="{BB962C8B-B14F-4D97-AF65-F5344CB8AC3E}">
        <p14:creationId xmlns:p14="http://schemas.microsoft.com/office/powerpoint/2010/main" val="2254611434"/>
      </p:ext>
    </p:extLst>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a:extLst>
              <a:ext uri="{FF2B5EF4-FFF2-40B4-BE49-F238E27FC236}">
                <a16:creationId xmlns:a16="http://schemas.microsoft.com/office/drawing/2014/main" xmlns="" id="{15756D25-57D9-42FE-9708-BCFFCC38820D}"/>
              </a:ext>
            </a:extLst>
          </p:cNvPr>
          <p:cNvSpPr>
            <a:spLocks noGrp="1" noChangeArrowheads="1"/>
          </p:cNvSpPr>
          <p:nvPr>
            <p:ph type="title"/>
          </p:nvPr>
        </p:nvSpPr>
        <p:spPr>
          <a:xfrm>
            <a:off x="602602" y="282251"/>
            <a:ext cx="7772400" cy="914400"/>
          </a:xfrm>
        </p:spPr>
        <p:txBody>
          <a:bodyPr>
            <a:normAutofit/>
          </a:bodyPr>
          <a:lstStyle/>
          <a:p>
            <a:pPr algn="ctr" fontAlgn="auto">
              <a:spcAft>
                <a:spcPts val="0"/>
              </a:spcAft>
              <a:defRPr/>
            </a:pPr>
            <a:r>
              <a:rPr lang="en-US" sz="4800" b="1">
                <a:solidFill>
                  <a:srgbClr val="FFFF00"/>
                </a:solidFill>
                <a:latin typeface="Calibri"/>
              </a:rPr>
              <a:t>What is Giftedness?</a:t>
            </a:r>
            <a:endParaRPr lang="en-US" sz="4800" b="1">
              <a:solidFill>
                <a:srgbClr val="FFFF00"/>
              </a:solidFill>
              <a:latin typeface="Calibri"/>
              <a:cs typeface="Calibri"/>
            </a:endParaRPr>
          </a:p>
        </p:txBody>
      </p:sp>
      <p:sp>
        <p:nvSpPr>
          <p:cNvPr id="55299" name="Rectangle 3">
            <a:extLst>
              <a:ext uri="{FF2B5EF4-FFF2-40B4-BE49-F238E27FC236}">
                <a16:creationId xmlns:a16="http://schemas.microsoft.com/office/drawing/2014/main" xmlns="" id="{D695CDAE-CE22-4C3C-B85C-79BB8CB7ACE3}"/>
              </a:ext>
            </a:extLst>
          </p:cNvPr>
          <p:cNvSpPr>
            <a:spLocks noGrp="1" noChangeArrowheads="1"/>
          </p:cNvSpPr>
          <p:nvPr>
            <p:ph idx="1"/>
          </p:nvPr>
        </p:nvSpPr>
        <p:spPr>
          <a:xfrm>
            <a:off x="232466" y="3696743"/>
            <a:ext cx="8511192" cy="2854598"/>
          </a:xfrm>
        </p:spPr>
        <p:txBody>
          <a:bodyPr vert="horz" lIns="91440" tIns="45720" rIns="91440" bIns="45720" rtlCol="0" anchor="ctr">
            <a:noAutofit/>
          </a:bodyPr>
          <a:lstStyle/>
          <a:p>
            <a:pPr algn="ctr">
              <a:buFont typeface="Wingdings" panose="05000000000000000000" pitchFamily="2" charset="2"/>
              <a:buNone/>
            </a:pPr>
            <a:endParaRPr lang="en-US" altLang="en-US" sz="1400"/>
          </a:p>
          <a:p>
            <a:pPr algn="ctr">
              <a:buNone/>
            </a:pPr>
            <a:r>
              <a:rPr lang="ja-JP" altLang="en-US" sz="3400">
                <a:latin typeface="Calibri"/>
                <a:ea typeface="ＭＳ Ｐゴシック"/>
                <a:cs typeface="Calibri"/>
              </a:rPr>
              <a:t>   “</a:t>
            </a:r>
            <a:r>
              <a:rPr lang="en-US" altLang="ja-JP" sz="3400">
                <a:latin typeface="Calibri"/>
                <a:ea typeface="ＭＳ Ｐゴシック"/>
                <a:cs typeface="Calibri"/>
              </a:rPr>
              <a:t>Giftedness</a:t>
            </a:r>
            <a:r>
              <a:rPr lang="ja-JP" altLang="en-US" sz="3400">
                <a:latin typeface="Calibri"/>
                <a:ea typeface="ＭＳ Ｐゴシック"/>
                <a:cs typeface="Calibri"/>
              </a:rPr>
              <a:t>”</a:t>
            </a:r>
            <a:r>
              <a:rPr lang="en-US" altLang="ja-JP" sz="3400">
                <a:latin typeface="Calibri"/>
                <a:ea typeface="ＭＳ Ｐゴシック"/>
                <a:cs typeface="Calibri"/>
              </a:rPr>
              <a:t> refers to students who perform or show the potential for performing  (academically  and/or creatively) at remarkably high levels when compared to others at their age.</a:t>
            </a:r>
          </a:p>
        </p:txBody>
      </p:sp>
      <p:pic>
        <p:nvPicPr>
          <p:cNvPr id="2" name="Picture 2" descr="A close up of text on a white surface&#10;&#10;Description generated with high confidence">
            <a:extLst>
              <a:ext uri="{FF2B5EF4-FFF2-40B4-BE49-F238E27FC236}">
                <a16:creationId xmlns:a16="http://schemas.microsoft.com/office/drawing/2014/main" xmlns="" id="{4E193DFE-A419-44CA-BC80-F9E246EEDADB}"/>
              </a:ext>
            </a:extLst>
          </p:cNvPr>
          <p:cNvPicPr>
            <a:picLocks noChangeAspect="1"/>
          </p:cNvPicPr>
          <p:nvPr/>
        </p:nvPicPr>
        <p:blipFill>
          <a:blip r:embed="rId2"/>
          <a:stretch>
            <a:fillRect/>
          </a:stretch>
        </p:blipFill>
        <p:spPr>
          <a:xfrm>
            <a:off x="2455131" y="1265079"/>
            <a:ext cx="4073788" cy="2420996"/>
          </a:xfrm>
          <a:prstGeom prst="rect">
            <a:avLst/>
          </a:prstGeom>
        </p:spPr>
      </p:pic>
    </p:spTree>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1A80B1EA-5DF0-4D10-97AA-D2EAFA33706C}"/>
              </a:ext>
            </a:extLst>
          </p:cNvPr>
          <p:cNvSpPr>
            <a:spLocks noGrp="1"/>
          </p:cNvSpPr>
          <p:nvPr>
            <p:ph sz="half" idx="1"/>
          </p:nvPr>
        </p:nvSpPr>
        <p:spPr>
          <a:xfrm>
            <a:off x="538844" y="1717113"/>
            <a:ext cx="4104628" cy="4526153"/>
          </a:xfrm>
        </p:spPr>
        <p:txBody>
          <a:bodyPr vert="horz" lIns="91440" tIns="45720" rIns="91440" bIns="45720" rtlCol="0" anchor="ctr">
            <a:noAutofit/>
          </a:bodyPr>
          <a:lstStyle/>
          <a:p>
            <a:pPr>
              <a:spcAft>
                <a:spcPts val="0"/>
              </a:spcAft>
              <a:buFont typeface="Wingdings"/>
              <a:buChar char="Ø"/>
            </a:pPr>
            <a:r>
              <a:rPr lang="en-US" sz="2600">
                <a:solidFill>
                  <a:srgbClr val="F8F8F8"/>
                </a:solidFill>
              </a:rPr>
              <a:t> Highly curious</a:t>
            </a:r>
            <a:endParaRPr lang="en-US" sz="2600">
              <a:cs typeface="Calibri"/>
            </a:endParaRPr>
          </a:p>
          <a:p>
            <a:pPr>
              <a:spcAft>
                <a:spcPts val="0"/>
              </a:spcAft>
              <a:buFont typeface="Wingdings"/>
              <a:buChar char="Ø"/>
            </a:pPr>
            <a:endParaRPr lang="en-US" sz="800">
              <a:solidFill>
                <a:srgbClr val="F8F8F8"/>
              </a:solidFill>
            </a:endParaRPr>
          </a:p>
          <a:p>
            <a:pPr>
              <a:spcAft>
                <a:spcPts val="0"/>
              </a:spcAft>
              <a:buFont typeface="Wingdings"/>
              <a:buChar char="Ø"/>
            </a:pPr>
            <a:r>
              <a:rPr lang="en-US" sz="2600">
                <a:solidFill>
                  <a:srgbClr val="F8F8F8"/>
                </a:solidFill>
              </a:rPr>
              <a:t> Quick  learner</a:t>
            </a:r>
            <a:endParaRPr lang="en-US" sz="2600">
              <a:cs typeface="Calibri"/>
            </a:endParaRPr>
          </a:p>
          <a:p>
            <a:pPr>
              <a:spcAft>
                <a:spcPts val="0"/>
              </a:spcAft>
              <a:buFont typeface="Wingdings"/>
              <a:buChar char="Ø"/>
            </a:pPr>
            <a:endParaRPr lang="en-US" sz="800">
              <a:solidFill>
                <a:srgbClr val="F8F8F8"/>
              </a:solidFill>
            </a:endParaRPr>
          </a:p>
          <a:p>
            <a:pPr>
              <a:spcAft>
                <a:spcPts val="0"/>
              </a:spcAft>
              <a:buFont typeface="Wingdings"/>
              <a:buChar char="Ø"/>
            </a:pPr>
            <a:r>
              <a:rPr lang="en-US" sz="2600">
                <a:solidFill>
                  <a:srgbClr val="F8F8F8"/>
                </a:solidFill>
              </a:rPr>
              <a:t> Comprehends nuances</a:t>
            </a:r>
            <a:endParaRPr lang="en-US" sz="2600">
              <a:cs typeface="Calibri"/>
            </a:endParaRPr>
          </a:p>
          <a:p>
            <a:pPr>
              <a:spcAft>
                <a:spcPts val="0"/>
              </a:spcAft>
              <a:buFont typeface="Wingdings"/>
              <a:buChar char="Ø"/>
            </a:pPr>
            <a:endParaRPr lang="en-US" sz="800">
              <a:solidFill>
                <a:srgbClr val="F8F8F8"/>
              </a:solidFill>
              <a:ea typeface="+mn-lt"/>
              <a:cs typeface="+mn-lt"/>
            </a:endParaRPr>
          </a:p>
          <a:p>
            <a:pPr>
              <a:spcAft>
                <a:spcPts val="0"/>
              </a:spcAft>
              <a:buFont typeface="Wingdings"/>
              <a:buChar char="Ø"/>
            </a:pPr>
            <a:r>
              <a:rPr lang="en-US" sz="2600">
                <a:solidFill>
                  <a:srgbClr val="F8F8F8"/>
                </a:solidFill>
              </a:rPr>
              <a:t> Empathetic/Sensitive</a:t>
            </a:r>
            <a:endParaRPr lang="en-US" sz="2600">
              <a:cs typeface="Calibri"/>
            </a:endParaRPr>
          </a:p>
          <a:p>
            <a:pPr>
              <a:spcAft>
                <a:spcPts val="0"/>
              </a:spcAft>
              <a:buFont typeface="Wingdings"/>
              <a:buChar char="Ø"/>
            </a:pPr>
            <a:endParaRPr lang="en-US" sz="800">
              <a:solidFill>
                <a:srgbClr val="F8F8F8"/>
              </a:solidFill>
            </a:endParaRPr>
          </a:p>
          <a:p>
            <a:pPr>
              <a:spcAft>
                <a:spcPts val="0"/>
              </a:spcAft>
              <a:buFont typeface="Wingdings"/>
              <a:buChar char="Ø"/>
            </a:pPr>
            <a:r>
              <a:rPr lang="en-US" sz="2600">
                <a:solidFill>
                  <a:srgbClr val="F8F8F8"/>
                </a:solidFill>
              </a:rPr>
              <a:t> Extensive vocabulary</a:t>
            </a:r>
            <a:endParaRPr lang="en-US" sz="2600">
              <a:cs typeface="Calibri"/>
            </a:endParaRPr>
          </a:p>
          <a:p>
            <a:pPr>
              <a:spcAft>
                <a:spcPts val="0"/>
              </a:spcAft>
              <a:buFont typeface="Wingdings"/>
              <a:buChar char="Ø"/>
            </a:pPr>
            <a:endParaRPr lang="en-US" sz="800">
              <a:solidFill>
                <a:srgbClr val="F8F8F8"/>
              </a:solidFill>
              <a:cs typeface="Calibri"/>
            </a:endParaRPr>
          </a:p>
          <a:p>
            <a:pPr>
              <a:spcAft>
                <a:spcPts val="0"/>
              </a:spcAft>
              <a:buFont typeface="Wingdings"/>
              <a:buChar char="Ø"/>
            </a:pPr>
            <a:r>
              <a:rPr lang="en-US" sz="2600">
                <a:solidFill>
                  <a:srgbClr val="F8F8F8"/>
                </a:solidFill>
              </a:rPr>
              <a:t> High expectations of self</a:t>
            </a:r>
            <a:endParaRPr lang="en-US" sz="2600">
              <a:cs typeface="Calibri"/>
            </a:endParaRPr>
          </a:p>
          <a:p>
            <a:pPr>
              <a:spcAft>
                <a:spcPts val="0"/>
              </a:spcAft>
              <a:buFont typeface="Wingdings"/>
              <a:buChar char="Ø"/>
            </a:pPr>
            <a:endParaRPr lang="en-US" sz="800">
              <a:solidFill>
                <a:srgbClr val="F8F8F8"/>
              </a:solidFill>
              <a:cs typeface="Calibri"/>
            </a:endParaRPr>
          </a:p>
          <a:p>
            <a:pPr>
              <a:spcAft>
                <a:spcPts val="0"/>
              </a:spcAft>
              <a:buFont typeface="Wingdings"/>
              <a:buChar char="Ø"/>
            </a:pPr>
            <a:r>
              <a:rPr lang="en-US" sz="2600">
                <a:solidFill>
                  <a:srgbClr val="F8F8F8"/>
                </a:solidFill>
              </a:rPr>
              <a:t> High concentration levels</a:t>
            </a:r>
            <a:endParaRPr lang="en-US" sz="2600">
              <a:cs typeface="Calibri"/>
            </a:endParaRPr>
          </a:p>
        </p:txBody>
      </p:sp>
      <p:sp>
        <p:nvSpPr>
          <p:cNvPr id="5" name="Content Placeholder 4">
            <a:extLst>
              <a:ext uri="{FF2B5EF4-FFF2-40B4-BE49-F238E27FC236}">
                <a16:creationId xmlns:a16="http://schemas.microsoft.com/office/drawing/2014/main" xmlns="" id="{49762B58-93E4-4292-A4D8-8FC958A92CED}"/>
              </a:ext>
            </a:extLst>
          </p:cNvPr>
          <p:cNvSpPr>
            <a:spLocks noGrp="1"/>
          </p:cNvSpPr>
          <p:nvPr>
            <p:ph sz="half" idx="2"/>
          </p:nvPr>
        </p:nvSpPr>
        <p:spPr>
          <a:xfrm>
            <a:off x="4819119" y="1825767"/>
            <a:ext cx="4139619" cy="4310490"/>
          </a:xfrm>
        </p:spPr>
        <p:txBody>
          <a:bodyPr vert="horz" lIns="91440" tIns="45720" rIns="91440" bIns="45720" rtlCol="0" anchor="ctr">
            <a:noAutofit/>
          </a:bodyPr>
          <a:lstStyle/>
          <a:p>
            <a:pPr>
              <a:spcAft>
                <a:spcPts val="0"/>
              </a:spcAft>
              <a:buFont typeface="Wingdings"/>
              <a:buChar char="Ø"/>
            </a:pPr>
            <a:r>
              <a:rPr lang="en-US" sz="2600"/>
              <a:t> High capacity of memory</a:t>
            </a:r>
            <a:endParaRPr lang="en-US" sz="2600">
              <a:cs typeface="Calibri" panose="020F0502020204030204"/>
            </a:endParaRPr>
          </a:p>
          <a:p>
            <a:pPr>
              <a:spcAft>
                <a:spcPts val="0"/>
              </a:spcAft>
              <a:buFont typeface="Wingdings"/>
              <a:buChar char="Ø"/>
            </a:pPr>
            <a:endParaRPr lang="en-US" sz="800">
              <a:cs typeface="Calibri"/>
            </a:endParaRPr>
          </a:p>
          <a:p>
            <a:pPr>
              <a:spcAft>
                <a:spcPts val="0"/>
              </a:spcAft>
              <a:buFont typeface="Wingdings"/>
              <a:buChar char="Ø"/>
            </a:pPr>
            <a:r>
              <a:rPr lang="en-US" sz="2600"/>
              <a:t> Asks probing questions</a:t>
            </a:r>
            <a:endParaRPr lang="en-US" sz="2600">
              <a:cs typeface="Calibri" panose="020F0502020204030204"/>
            </a:endParaRPr>
          </a:p>
          <a:p>
            <a:pPr>
              <a:spcAft>
                <a:spcPts val="0"/>
              </a:spcAft>
              <a:buFont typeface="Wingdings"/>
              <a:buChar char="Ø"/>
            </a:pPr>
            <a:endParaRPr lang="en-US" sz="800"/>
          </a:p>
          <a:p>
            <a:pPr>
              <a:spcAft>
                <a:spcPts val="0"/>
              </a:spcAft>
              <a:buFont typeface="Wingdings"/>
              <a:buChar char="Ø"/>
            </a:pPr>
            <a:r>
              <a:rPr lang="en-US" sz="2600"/>
              <a:t> Keen sense of humor</a:t>
            </a:r>
            <a:endParaRPr lang="en-US" sz="2600">
              <a:cs typeface="Calibri" panose="020F0502020204030204"/>
            </a:endParaRPr>
          </a:p>
          <a:p>
            <a:pPr>
              <a:spcAft>
                <a:spcPts val="0"/>
              </a:spcAft>
              <a:buFont typeface="Wingdings"/>
              <a:buChar char="Ø"/>
            </a:pPr>
            <a:endParaRPr lang="en-US" sz="800">
              <a:cs typeface="Calibri"/>
            </a:endParaRPr>
          </a:p>
          <a:p>
            <a:pPr>
              <a:spcAft>
                <a:spcPts val="0"/>
              </a:spcAft>
              <a:buFont typeface="Wingdings"/>
              <a:buChar char="Ø"/>
            </a:pPr>
            <a:r>
              <a:rPr lang="en-US" sz="2600"/>
              <a:t> Very perceptive  </a:t>
            </a:r>
            <a:endParaRPr lang="en-US" sz="2600">
              <a:cs typeface="Calibri" panose="020F0502020204030204"/>
            </a:endParaRPr>
          </a:p>
          <a:p>
            <a:pPr>
              <a:spcAft>
                <a:spcPts val="0"/>
              </a:spcAft>
              <a:buFont typeface="Wingdings"/>
              <a:buChar char="Ø"/>
            </a:pPr>
            <a:endParaRPr lang="en-US" sz="800"/>
          </a:p>
          <a:p>
            <a:pPr>
              <a:spcAft>
                <a:spcPts val="0"/>
              </a:spcAft>
              <a:buFont typeface="Wingdings"/>
              <a:buChar char="Ø"/>
            </a:pPr>
            <a:r>
              <a:rPr lang="en-US" sz="2600"/>
              <a:t> Strong verbal skills</a:t>
            </a:r>
            <a:endParaRPr lang="en-US" sz="2600">
              <a:cs typeface="Calibri" panose="020F0502020204030204"/>
            </a:endParaRPr>
          </a:p>
          <a:p>
            <a:pPr>
              <a:spcAft>
                <a:spcPts val="0"/>
              </a:spcAft>
              <a:buFont typeface="Wingdings"/>
              <a:buChar char="Ø"/>
            </a:pPr>
            <a:endParaRPr lang="en-US" sz="800">
              <a:cs typeface="Calibri"/>
            </a:endParaRPr>
          </a:p>
          <a:p>
            <a:pPr>
              <a:spcAft>
                <a:spcPts val="0"/>
              </a:spcAft>
              <a:buFont typeface="Wingdings"/>
              <a:buChar char="Ø"/>
            </a:pPr>
            <a:r>
              <a:rPr lang="en-US" sz="2600"/>
              <a:t> Vivid</a:t>
            </a:r>
            <a:r>
              <a:rPr lang="en-US" sz="2600">
                <a:solidFill>
                  <a:srgbClr val="000000"/>
                </a:solidFill>
              </a:rPr>
              <a:t> </a:t>
            </a:r>
            <a:r>
              <a:rPr lang="en-US" sz="2600"/>
              <a:t>imagination</a:t>
            </a:r>
            <a:endParaRPr lang="en-US" sz="2600">
              <a:cs typeface="Calibri" panose="020F0502020204030204"/>
            </a:endParaRPr>
          </a:p>
          <a:p>
            <a:pPr>
              <a:spcAft>
                <a:spcPts val="0"/>
              </a:spcAft>
              <a:buFont typeface="Wingdings"/>
              <a:buChar char="Ø"/>
            </a:pPr>
            <a:endParaRPr lang="en-US" sz="800">
              <a:cs typeface="Calibri"/>
            </a:endParaRPr>
          </a:p>
          <a:p>
            <a:pPr>
              <a:spcAft>
                <a:spcPts val="0"/>
              </a:spcAft>
              <a:buFont typeface="Wingdings"/>
              <a:buChar char="Ø"/>
            </a:pPr>
            <a:r>
              <a:rPr lang="en-US" sz="2600"/>
              <a:t> Concern for social injustice</a:t>
            </a:r>
            <a:endParaRPr lang="en-US" sz="2600">
              <a:cs typeface="Calibri" panose="020F0502020204030204"/>
            </a:endParaRPr>
          </a:p>
        </p:txBody>
      </p:sp>
      <p:sp>
        <p:nvSpPr>
          <p:cNvPr id="9219" name="Rectangle 4">
            <a:extLst>
              <a:ext uri="{FF2B5EF4-FFF2-40B4-BE49-F238E27FC236}">
                <a16:creationId xmlns:a16="http://schemas.microsoft.com/office/drawing/2014/main" xmlns="" id="{7EE55860-AC6E-4A13-8381-00A75E5B4D2F}"/>
              </a:ext>
            </a:extLst>
          </p:cNvPr>
          <p:cNvSpPr>
            <a:spLocks noChangeArrowheads="1"/>
          </p:cNvSpPr>
          <p:nvPr/>
        </p:nvSpPr>
        <p:spPr bwMode="auto">
          <a:xfrm>
            <a:off x="1676400" y="533400"/>
            <a:ext cx="518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0000"/>
              </a:lnSpc>
              <a:spcBef>
                <a:spcPts val="1000"/>
              </a:spcBef>
              <a:buSzPct val="125000"/>
              <a:buFont typeface="Arial" panose="020B0604020202020204" pitchFamily="34" charset="0"/>
              <a:buChar char="•"/>
              <a:defRPr sz="2400">
                <a:solidFill>
                  <a:schemeClr val="tx1"/>
                </a:solidFill>
                <a:latin typeface="Tw Cen MT" panose="020B0602020104020603" pitchFamily="34" charset="0"/>
              </a:defRPr>
            </a:lvl1pPr>
            <a:lvl2pPr marL="742950" indent="-285750">
              <a:lnSpc>
                <a:spcPct val="120000"/>
              </a:lnSpc>
              <a:spcBef>
                <a:spcPts val="500"/>
              </a:spcBef>
              <a:buSzPct val="125000"/>
              <a:buFont typeface="Arial" panose="020B0604020202020204" pitchFamily="34" charset="0"/>
              <a:buChar char="•"/>
              <a:defRPr sz="2000">
                <a:solidFill>
                  <a:schemeClr val="tx1"/>
                </a:solidFill>
                <a:latin typeface="Tw Cen MT" panose="020B0602020104020603" pitchFamily="34" charset="0"/>
              </a:defRPr>
            </a:lvl2pPr>
            <a:lvl3pPr marL="1143000" indent="-228600">
              <a:lnSpc>
                <a:spcPct val="120000"/>
              </a:lnSpc>
              <a:spcBef>
                <a:spcPts val="500"/>
              </a:spcBef>
              <a:buSzPct val="125000"/>
              <a:buFont typeface="Arial" panose="020B0604020202020204" pitchFamily="34" charset="0"/>
              <a:buChar char="•"/>
              <a:defRPr>
                <a:solidFill>
                  <a:schemeClr val="tx1"/>
                </a:solidFill>
                <a:latin typeface="Tw Cen MT" panose="020B0602020104020603" pitchFamily="34" charset="0"/>
              </a:defRPr>
            </a:lvl3pPr>
            <a:lvl4pPr marL="1600200" indent="-228600">
              <a:lnSpc>
                <a:spcPct val="120000"/>
              </a:lnSpc>
              <a:spcBef>
                <a:spcPts val="500"/>
              </a:spcBef>
              <a:buSzPct val="125000"/>
              <a:buFont typeface="Arial" panose="020B0604020202020204" pitchFamily="34" charset="0"/>
              <a:buChar char="•"/>
              <a:defRPr sz="1600">
                <a:solidFill>
                  <a:schemeClr val="tx1"/>
                </a:solidFill>
                <a:latin typeface="Tw Cen MT" panose="020B0602020104020603" pitchFamily="34" charset="0"/>
              </a:defRPr>
            </a:lvl4pPr>
            <a:lvl5pPr marL="2057400" indent="-228600">
              <a:lnSpc>
                <a:spcPct val="120000"/>
              </a:lnSpc>
              <a:spcBef>
                <a:spcPts val="500"/>
              </a:spcBef>
              <a:buSzPct val="125000"/>
              <a:buFont typeface="Arial" panose="020B0604020202020204" pitchFamily="34" charset="0"/>
              <a:buChar char="•"/>
              <a:defRPr sz="1600">
                <a:solidFill>
                  <a:schemeClr val="tx1"/>
                </a:solidFill>
                <a:latin typeface="Tw Cen MT" panose="020B0602020104020603" pitchFamily="34" charset="0"/>
              </a:defRPr>
            </a:lvl5pPr>
            <a:lvl6pPr marL="2514600" indent="-228600" fontAlgn="base">
              <a:lnSpc>
                <a:spcPct val="120000"/>
              </a:lnSpc>
              <a:spcBef>
                <a:spcPts val="500"/>
              </a:spcBef>
              <a:spcAft>
                <a:spcPct val="0"/>
              </a:spcAft>
              <a:buSzPct val="125000"/>
              <a:buFont typeface="Arial" panose="020B0604020202020204" pitchFamily="34" charset="0"/>
              <a:buChar char="•"/>
              <a:defRPr sz="1600">
                <a:solidFill>
                  <a:schemeClr val="tx1"/>
                </a:solidFill>
                <a:latin typeface="Tw Cen MT" panose="020B0602020104020603" pitchFamily="34" charset="0"/>
              </a:defRPr>
            </a:lvl6pPr>
            <a:lvl7pPr marL="2971800" indent="-228600" fontAlgn="base">
              <a:lnSpc>
                <a:spcPct val="120000"/>
              </a:lnSpc>
              <a:spcBef>
                <a:spcPts val="500"/>
              </a:spcBef>
              <a:spcAft>
                <a:spcPct val="0"/>
              </a:spcAft>
              <a:buSzPct val="125000"/>
              <a:buFont typeface="Arial" panose="020B0604020202020204" pitchFamily="34" charset="0"/>
              <a:buChar char="•"/>
              <a:defRPr sz="1600">
                <a:solidFill>
                  <a:schemeClr val="tx1"/>
                </a:solidFill>
                <a:latin typeface="Tw Cen MT" panose="020B0602020104020603" pitchFamily="34" charset="0"/>
              </a:defRPr>
            </a:lvl7pPr>
            <a:lvl8pPr marL="3429000" indent="-228600" fontAlgn="base">
              <a:lnSpc>
                <a:spcPct val="120000"/>
              </a:lnSpc>
              <a:spcBef>
                <a:spcPts val="500"/>
              </a:spcBef>
              <a:spcAft>
                <a:spcPct val="0"/>
              </a:spcAft>
              <a:buSzPct val="125000"/>
              <a:buFont typeface="Arial" panose="020B0604020202020204" pitchFamily="34" charset="0"/>
              <a:buChar char="•"/>
              <a:defRPr sz="1600">
                <a:solidFill>
                  <a:schemeClr val="tx1"/>
                </a:solidFill>
                <a:latin typeface="Tw Cen MT" panose="020B0602020104020603" pitchFamily="34" charset="0"/>
              </a:defRPr>
            </a:lvl8pPr>
            <a:lvl9pPr marL="3886200" indent="-228600" fontAlgn="base">
              <a:lnSpc>
                <a:spcPct val="120000"/>
              </a:lnSpc>
              <a:spcBef>
                <a:spcPts val="500"/>
              </a:spcBef>
              <a:spcAft>
                <a:spcPct val="0"/>
              </a:spcAft>
              <a:buSzPct val="125000"/>
              <a:buFont typeface="Arial" panose="020B0604020202020204" pitchFamily="34" charset="0"/>
              <a:buChar char="•"/>
              <a:defRPr sz="1600">
                <a:solidFill>
                  <a:schemeClr val="tx1"/>
                </a:solidFill>
                <a:latin typeface="Tw Cen MT" panose="020B0602020104020603" pitchFamily="34" charset="0"/>
              </a:defRPr>
            </a:lvl9pPr>
          </a:lstStyle>
          <a:p>
            <a:pPr eaLnBrk="1" hangingPunct="1">
              <a:lnSpc>
                <a:spcPct val="100000"/>
              </a:lnSpc>
              <a:spcBef>
                <a:spcPct val="0"/>
              </a:spcBef>
              <a:buSzTx/>
              <a:buFontTx/>
              <a:buNone/>
            </a:pPr>
            <a:endParaRPr lang="en-US" altLang="en-US">
              <a:latin typeface="Times New Roman" panose="02020603050405020304" pitchFamily="18" charset="0"/>
            </a:endParaRPr>
          </a:p>
        </p:txBody>
      </p:sp>
      <p:sp>
        <p:nvSpPr>
          <p:cNvPr id="12293" name="Rectangle 5">
            <a:extLst>
              <a:ext uri="{FF2B5EF4-FFF2-40B4-BE49-F238E27FC236}">
                <a16:creationId xmlns:a16="http://schemas.microsoft.com/office/drawing/2014/main" xmlns="" id="{3AB28BA4-FD47-4FC9-9C2A-3F01E11060BE}"/>
              </a:ext>
            </a:extLst>
          </p:cNvPr>
          <p:cNvSpPr>
            <a:spLocks noChangeArrowheads="1"/>
          </p:cNvSpPr>
          <p:nvPr/>
        </p:nvSpPr>
        <p:spPr bwMode="auto">
          <a:xfrm>
            <a:off x="993167" y="382169"/>
            <a:ext cx="7227571" cy="1446550"/>
          </a:xfrm>
          <a:prstGeom prst="rect">
            <a:avLst/>
          </a:prstGeom>
          <a:noFill/>
          <a:ln w="9525">
            <a:noFill/>
            <a:miter lim="800000"/>
            <a:headEnd/>
            <a:tailEnd/>
          </a:ln>
          <a:effectLst/>
        </p:spPr>
        <p:txBody>
          <a:bodyPr wrap="square" anchor="t">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lgn="ctr" eaLnBrk="1" hangingPunct="1">
              <a:defRPr/>
            </a:pPr>
            <a:r>
              <a:rPr lang="en-US" sz="4400" b="1">
                <a:solidFill>
                  <a:srgbClr val="FFFF00"/>
                </a:solidFill>
                <a:effectLst>
                  <a:outerShdw blurRad="38100" dist="38100" dir="2700000" algn="tl">
                    <a:srgbClr val="000000"/>
                  </a:outerShdw>
                </a:effectLst>
                <a:latin typeface="Calibri"/>
                <a:ea typeface="MS PGothic"/>
                <a:cs typeface="Calibri"/>
              </a:rPr>
              <a:t>COMMON CHARACTERISTICS</a:t>
            </a:r>
            <a:endParaRPr lang="en-US" sz="4400" b="1">
              <a:latin typeface="Calibri"/>
              <a:ea typeface="MS PGothic"/>
              <a:cs typeface="Calibri"/>
            </a:endParaRPr>
          </a:p>
          <a:p>
            <a:pPr algn="ctr" eaLnBrk="1" hangingPunct="1">
              <a:defRPr/>
            </a:pPr>
            <a:r>
              <a:rPr lang="en-US" sz="4400" b="1">
                <a:solidFill>
                  <a:srgbClr val="FFFF00"/>
                </a:solidFill>
                <a:effectLst>
                  <a:outerShdw blurRad="38100" dist="38100" dir="2700000" algn="tl">
                    <a:srgbClr val="000000"/>
                  </a:outerShdw>
                </a:effectLst>
                <a:latin typeface="Calibri"/>
                <a:ea typeface="MS PGothic"/>
                <a:cs typeface="Calibri"/>
              </a:rPr>
              <a:t>OF GIFTED LEARNERS</a:t>
            </a:r>
            <a:endParaRPr lang="en-US" sz="4400" b="1">
              <a:solidFill>
                <a:srgbClr val="FFFF00"/>
              </a:solidFill>
              <a:latin typeface="Calibri"/>
              <a:ea typeface="MS PGothic"/>
              <a:cs typeface="Calibri"/>
            </a:endParaRPr>
          </a:p>
        </p:txBody>
      </p:sp>
    </p:spTree>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xmlns="" id="{07312C8D-EF1C-47BC-A1D3-59C0DB3B5878}"/>
              </a:ext>
            </a:extLst>
          </p:cNvPr>
          <p:cNvSpPr>
            <a:spLocks noGrp="1" noChangeArrowheads="1"/>
          </p:cNvSpPr>
          <p:nvPr>
            <p:ph type="title"/>
          </p:nvPr>
        </p:nvSpPr>
        <p:spPr>
          <a:xfrm>
            <a:off x="981968" y="502999"/>
            <a:ext cx="7087606" cy="659237"/>
          </a:xfrm>
        </p:spPr>
        <p:txBody>
          <a:bodyPr>
            <a:noAutofit/>
          </a:bodyPr>
          <a:lstStyle/>
          <a:p>
            <a:pPr algn="ctr" fontAlgn="auto">
              <a:spcAft>
                <a:spcPts val="0"/>
              </a:spcAft>
              <a:defRPr/>
            </a:pPr>
            <a:r>
              <a:rPr lang="en-US" sz="4000" b="1">
                <a:solidFill>
                  <a:srgbClr val="FFFF00"/>
                </a:solidFill>
                <a:latin typeface="Calibri"/>
                <a:cs typeface="Calibri"/>
              </a:rPr>
              <a:t>Common Myths about Gifted Learners</a:t>
            </a:r>
            <a:endParaRPr lang="en-US" sz="4000">
              <a:solidFill>
                <a:srgbClr val="FFFF00"/>
              </a:solidFill>
              <a:latin typeface="Calibri"/>
              <a:cs typeface="Calibri"/>
            </a:endParaRPr>
          </a:p>
        </p:txBody>
      </p:sp>
      <p:sp>
        <p:nvSpPr>
          <p:cNvPr id="56323" name="Rectangle 3">
            <a:extLst>
              <a:ext uri="{FF2B5EF4-FFF2-40B4-BE49-F238E27FC236}">
                <a16:creationId xmlns:a16="http://schemas.microsoft.com/office/drawing/2014/main" xmlns="" id="{6DF28BE7-7065-48E8-8474-1345FBA8DED5}"/>
              </a:ext>
            </a:extLst>
          </p:cNvPr>
          <p:cNvSpPr>
            <a:spLocks noGrp="1" noChangeArrowheads="1"/>
          </p:cNvSpPr>
          <p:nvPr>
            <p:ph idx="1"/>
          </p:nvPr>
        </p:nvSpPr>
        <p:spPr>
          <a:xfrm>
            <a:off x="490457" y="2262843"/>
            <a:ext cx="4890802" cy="3785346"/>
          </a:xfrm>
        </p:spPr>
        <p:txBody>
          <a:bodyPr vert="horz" lIns="91440" tIns="45720" rIns="91440" bIns="45720" rtlCol="0" anchor="ctr">
            <a:noAutofit/>
          </a:bodyPr>
          <a:lstStyle/>
          <a:p>
            <a:pPr marL="0" indent="0">
              <a:lnSpc>
                <a:spcPct val="90000"/>
              </a:lnSpc>
              <a:buFont typeface="Wingdings" panose="05000000000000000000" pitchFamily="2" charset="2"/>
              <a:buNone/>
            </a:pPr>
            <a:endParaRPr lang="en-US" altLang="en-US" sz="2400">
              <a:cs typeface="Calibri"/>
            </a:endParaRPr>
          </a:p>
          <a:p>
            <a:pPr>
              <a:lnSpc>
                <a:spcPct val="90000"/>
              </a:lnSpc>
              <a:buFont typeface="Wingdings"/>
              <a:buChar char="Ø"/>
            </a:pPr>
            <a:r>
              <a:rPr lang="en-US" altLang="en-US" sz="2400">
                <a:latin typeface="Calibri"/>
                <a:cs typeface="Calibri"/>
              </a:rPr>
              <a:t>   </a:t>
            </a:r>
            <a:r>
              <a:rPr lang="en-US" altLang="en-US" sz="2800">
                <a:latin typeface="Calibri"/>
                <a:cs typeface="Calibri"/>
              </a:rPr>
              <a:t>Gifted students don’</a:t>
            </a:r>
            <a:r>
              <a:rPr lang="en-US" altLang="ja-JP" sz="2800">
                <a:latin typeface="Calibri"/>
                <a:ea typeface="ＭＳ Ｐゴシック"/>
                <a:cs typeface="Calibri"/>
              </a:rPr>
              <a:t>t need much help, they can figure things out on their own</a:t>
            </a:r>
            <a:endParaRPr lang="en-US" sz="2800">
              <a:latin typeface="Calibri"/>
              <a:ea typeface="ＭＳ Ｐゴシック"/>
              <a:cs typeface="Calibri"/>
            </a:endParaRPr>
          </a:p>
          <a:p>
            <a:pPr>
              <a:lnSpc>
                <a:spcPct val="90000"/>
              </a:lnSpc>
              <a:buFont typeface="Wingdings" panose="05000000000000000000" pitchFamily="2" charset="2"/>
              <a:buChar char="Ø"/>
            </a:pPr>
            <a:endParaRPr lang="en-US" altLang="en-US" sz="800">
              <a:latin typeface="Calibri"/>
              <a:cs typeface="Calibri"/>
            </a:endParaRPr>
          </a:p>
          <a:p>
            <a:pPr>
              <a:lnSpc>
                <a:spcPct val="90000"/>
              </a:lnSpc>
              <a:buFont typeface="Wingdings"/>
              <a:buChar char="Ø"/>
            </a:pPr>
            <a:r>
              <a:rPr lang="en-US" altLang="ja-JP" sz="2800">
                <a:latin typeface="Calibri"/>
                <a:ea typeface="ＭＳ Ｐゴシック"/>
                <a:cs typeface="Calibri"/>
              </a:rPr>
              <a:t>   Gifted student always get high grades</a:t>
            </a:r>
          </a:p>
          <a:p>
            <a:pPr>
              <a:lnSpc>
                <a:spcPct val="90000"/>
              </a:lnSpc>
              <a:buFont typeface="Wingdings" panose="05000000000000000000" pitchFamily="2" charset="2"/>
              <a:buChar char="Ø"/>
            </a:pPr>
            <a:endParaRPr lang="en-US" altLang="en-US" sz="800">
              <a:latin typeface="Calibri"/>
              <a:cs typeface="Calibri"/>
            </a:endParaRPr>
          </a:p>
          <a:p>
            <a:pPr>
              <a:lnSpc>
                <a:spcPct val="90000"/>
              </a:lnSpc>
              <a:buFont typeface="Wingdings"/>
              <a:buChar char="Ø"/>
            </a:pPr>
            <a:r>
              <a:rPr lang="en-US" altLang="en-US" sz="2800">
                <a:latin typeface="Calibri"/>
                <a:cs typeface="Calibri"/>
              </a:rPr>
              <a:t>   Gifted students complete their assignments</a:t>
            </a:r>
          </a:p>
          <a:p>
            <a:pPr>
              <a:lnSpc>
                <a:spcPct val="90000"/>
              </a:lnSpc>
              <a:buFont typeface="Wingdings"/>
              <a:buChar char="Ø"/>
            </a:pPr>
            <a:endParaRPr lang="en-US" altLang="en-US" sz="800">
              <a:latin typeface="Calibri"/>
              <a:cs typeface="Calibri"/>
            </a:endParaRPr>
          </a:p>
          <a:p>
            <a:pPr>
              <a:lnSpc>
                <a:spcPct val="90000"/>
              </a:lnSpc>
              <a:buFont typeface="Wingdings"/>
              <a:buChar char="Ø"/>
            </a:pPr>
            <a:r>
              <a:rPr lang="en-US" altLang="en-US" sz="2800">
                <a:latin typeface="Calibri"/>
                <a:cs typeface="Calibri"/>
              </a:rPr>
              <a:t>   Gifted students always display proper behavior</a:t>
            </a:r>
            <a:endParaRPr lang="en-US" altLang="ja-JP" sz="2800">
              <a:latin typeface="Calibri"/>
              <a:ea typeface="ＭＳ Ｐゴシック"/>
              <a:cs typeface="Calibri"/>
            </a:endParaRPr>
          </a:p>
          <a:p>
            <a:pPr>
              <a:lnSpc>
                <a:spcPct val="90000"/>
              </a:lnSpc>
              <a:buFont typeface="Wingdings" panose="05000000000000000000" pitchFamily="2" charset="2"/>
              <a:buChar char="Ø"/>
            </a:pPr>
            <a:endParaRPr lang="en-US" altLang="en-US" sz="1500">
              <a:cs typeface="Calibri" panose="020F0502020204030204"/>
            </a:endParaRPr>
          </a:p>
          <a:p>
            <a:pPr>
              <a:lnSpc>
                <a:spcPct val="90000"/>
              </a:lnSpc>
              <a:buFont typeface="Wingdings" panose="05000000000000000000" pitchFamily="2" charset="2"/>
              <a:buChar char="Ø"/>
            </a:pPr>
            <a:endParaRPr lang="en-US" altLang="en-US" sz="1500">
              <a:cs typeface="Calibri" panose="020F0502020204030204"/>
            </a:endParaRPr>
          </a:p>
        </p:txBody>
      </p:sp>
      <p:pic>
        <p:nvPicPr>
          <p:cNvPr id="2" name="Picture 2" descr="A person looking at the camera&#10;&#10;Description generated with high confidence">
            <a:extLst>
              <a:ext uri="{FF2B5EF4-FFF2-40B4-BE49-F238E27FC236}">
                <a16:creationId xmlns:a16="http://schemas.microsoft.com/office/drawing/2014/main" xmlns="" id="{BEAF6E51-4FFA-4FEE-AE1D-02CCA263E485}"/>
              </a:ext>
            </a:extLst>
          </p:cNvPr>
          <p:cNvPicPr>
            <a:picLocks noChangeAspect="1"/>
          </p:cNvPicPr>
          <p:nvPr/>
        </p:nvPicPr>
        <p:blipFill rotWithShape="1">
          <a:blip r:embed="rId3"/>
          <a:srcRect r="-1" b="1360"/>
          <a:stretch/>
        </p:blipFill>
        <p:spPr>
          <a:xfrm>
            <a:off x="5467966" y="1993789"/>
            <a:ext cx="3183183" cy="4234875"/>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pic>
    </p:spTree>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C404FAA9-4FC2-4721-AE25-2351679EA17B}"/>
              </a:ext>
            </a:extLst>
          </p:cNvPr>
          <p:cNvSpPr txBox="1">
            <a:spLocks noChangeArrowheads="1"/>
          </p:cNvSpPr>
          <p:nvPr/>
        </p:nvSpPr>
        <p:spPr bwMode="auto">
          <a:xfrm>
            <a:off x="4572000" y="1135063"/>
            <a:ext cx="4191000" cy="397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0000"/>
              </a:lnSpc>
              <a:spcBef>
                <a:spcPts val="1000"/>
              </a:spcBef>
              <a:buSzPct val="125000"/>
              <a:buFont typeface="Arial" panose="020B0604020202020204" pitchFamily="34" charset="0"/>
              <a:buChar char="•"/>
              <a:defRPr sz="2400">
                <a:solidFill>
                  <a:schemeClr val="tx1"/>
                </a:solidFill>
                <a:latin typeface="Tw Cen MT" panose="020B0602020104020603" pitchFamily="34" charset="0"/>
              </a:defRPr>
            </a:lvl1pPr>
            <a:lvl2pPr marL="742950" indent="-285750">
              <a:lnSpc>
                <a:spcPct val="120000"/>
              </a:lnSpc>
              <a:spcBef>
                <a:spcPts val="500"/>
              </a:spcBef>
              <a:buSzPct val="125000"/>
              <a:buFont typeface="Arial" panose="020B0604020202020204" pitchFamily="34" charset="0"/>
              <a:buChar char="•"/>
              <a:defRPr sz="2000">
                <a:solidFill>
                  <a:schemeClr val="tx1"/>
                </a:solidFill>
                <a:latin typeface="Tw Cen MT" panose="020B0602020104020603" pitchFamily="34" charset="0"/>
              </a:defRPr>
            </a:lvl2pPr>
            <a:lvl3pPr marL="1143000" indent="-228600">
              <a:lnSpc>
                <a:spcPct val="120000"/>
              </a:lnSpc>
              <a:spcBef>
                <a:spcPts val="500"/>
              </a:spcBef>
              <a:buSzPct val="125000"/>
              <a:buFont typeface="Arial" panose="020B0604020202020204" pitchFamily="34" charset="0"/>
              <a:buChar char="•"/>
              <a:defRPr>
                <a:solidFill>
                  <a:schemeClr val="tx1"/>
                </a:solidFill>
                <a:latin typeface="Tw Cen MT" panose="020B0602020104020603" pitchFamily="34" charset="0"/>
              </a:defRPr>
            </a:lvl3pPr>
            <a:lvl4pPr marL="1600200" indent="-228600">
              <a:lnSpc>
                <a:spcPct val="120000"/>
              </a:lnSpc>
              <a:spcBef>
                <a:spcPts val="500"/>
              </a:spcBef>
              <a:buSzPct val="125000"/>
              <a:buFont typeface="Arial" panose="020B0604020202020204" pitchFamily="34" charset="0"/>
              <a:buChar char="•"/>
              <a:defRPr sz="1600">
                <a:solidFill>
                  <a:schemeClr val="tx1"/>
                </a:solidFill>
                <a:latin typeface="Tw Cen MT" panose="020B0602020104020603" pitchFamily="34" charset="0"/>
              </a:defRPr>
            </a:lvl4pPr>
            <a:lvl5pPr marL="2057400" indent="-228600">
              <a:lnSpc>
                <a:spcPct val="120000"/>
              </a:lnSpc>
              <a:spcBef>
                <a:spcPts val="500"/>
              </a:spcBef>
              <a:buSzPct val="125000"/>
              <a:buFont typeface="Arial" panose="020B0604020202020204" pitchFamily="34" charset="0"/>
              <a:buChar char="•"/>
              <a:defRPr sz="1600">
                <a:solidFill>
                  <a:schemeClr val="tx1"/>
                </a:solidFill>
                <a:latin typeface="Tw Cen MT" panose="020B0602020104020603" pitchFamily="34" charset="0"/>
              </a:defRPr>
            </a:lvl5pPr>
            <a:lvl6pPr marL="2514600" indent="-228600" fontAlgn="base">
              <a:lnSpc>
                <a:spcPct val="120000"/>
              </a:lnSpc>
              <a:spcBef>
                <a:spcPts val="500"/>
              </a:spcBef>
              <a:spcAft>
                <a:spcPct val="0"/>
              </a:spcAft>
              <a:buSzPct val="125000"/>
              <a:buFont typeface="Arial" panose="020B0604020202020204" pitchFamily="34" charset="0"/>
              <a:buChar char="•"/>
              <a:defRPr sz="1600">
                <a:solidFill>
                  <a:schemeClr val="tx1"/>
                </a:solidFill>
                <a:latin typeface="Tw Cen MT" panose="020B0602020104020603" pitchFamily="34" charset="0"/>
              </a:defRPr>
            </a:lvl6pPr>
            <a:lvl7pPr marL="2971800" indent="-228600" fontAlgn="base">
              <a:lnSpc>
                <a:spcPct val="120000"/>
              </a:lnSpc>
              <a:spcBef>
                <a:spcPts val="500"/>
              </a:spcBef>
              <a:spcAft>
                <a:spcPct val="0"/>
              </a:spcAft>
              <a:buSzPct val="125000"/>
              <a:buFont typeface="Arial" panose="020B0604020202020204" pitchFamily="34" charset="0"/>
              <a:buChar char="•"/>
              <a:defRPr sz="1600">
                <a:solidFill>
                  <a:schemeClr val="tx1"/>
                </a:solidFill>
                <a:latin typeface="Tw Cen MT" panose="020B0602020104020603" pitchFamily="34" charset="0"/>
              </a:defRPr>
            </a:lvl7pPr>
            <a:lvl8pPr marL="3429000" indent="-228600" fontAlgn="base">
              <a:lnSpc>
                <a:spcPct val="120000"/>
              </a:lnSpc>
              <a:spcBef>
                <a:spcPts val="500"/>
              </a:spcBef>
              <a:spcAft>
                <a:spcPct val="0"/>
              </a:spcAft>
              <a:buSzPct val="125000"/>
              <a:buFont typeface="Arial" panose="020B0604020202020204" pitchFamily="34" charset="0"/>
              <a:buChar char="•"/>
              <a:defRPr sz="1600">
                <a:solidFill>
                  <a:schemeClr val="tx1"/>
                </a:solidFill>
                <a:latin typeface="Tw Cen MT" panose="020B0602020104020603" pitchFamily="34" charset="0"/>
              </a:defRPr>
            </a:lvl8pPr>
            <a:lvl9pPr marL="3886200" indent="-228600" fontAlgn="base">
              <a:lnSpc>
                <a:spcPct val="120000"/>
              </a:lnSpc>
              <a:spcBef>
                <a:spcPts val="500"/>
              </a:spcBef>
              <a:spcAft>
                <a:spcPct val="0"/>
              </a:spcAft>
              <a:buSzPct val="125000"/>
              <a:buFont typeface="Arial" panose="020B0604020202020204" pitchFamily="34" charset="0"/>
              <a:buChar char="•"/>
              <a:defRPr sz="1600">
                <a:solidFill>
                  <a:schemeClr val="tx1"/>
                </a:solidFill>
                <a:latin typeface="Tw Cen MT" panose="020B0602020104020603" pitchFamily="34" charset="0"/>
              </a:defRPr>
            </a:lvl9pPr>
          </a:lstStyle>
          <a:p>
            <a:pPr eaLnBrk="1" hangingPunct="1">
              <a:lnSpc>
                <a:spcPct val="100000"/>
              </a:lnSpc>
              <a:spcBef>
                <a:spcPct val="0"/>
              </a:spcBef>
              <a:buSzTx/>
              <a:buFontTx/>
              <a:buNone/>
            </a:pPr>
            <a:r>
              <a:rPr lang="en-US" altLang="en-US" sz="3600">
                <a:latin typeface="Calibri" panose="020F0502020204030204" pitchFamily="34" charset="0"/>
              </a:rPr>
              <a:t>… The reality is that gifted students may become disruptive, often finding ways of amusing themselves when not sufficiently challenged. </a:t>
            </a:r>
          </a:p>
        </p:txBody>
      </p:sp>
      <p:pic>
        <p:nvPicPr>
          <p:cNvPr id="12291" name="missile.jpg">
            <a:extLst>
              <a:ext uri="{FF2B5EF4-FFF2-40B4-BE49-F238E27FC236}">
                <a16:creationId xmlns:a16="http://schemas.microsoft.com/office/drawing/2014/main" xmlns="" id="{D77E28AC-BFF4-4A43-BD09-8AA3CA6AF4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8574" y="1132936"/>
            <a:ext cx="4038600" cy="461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mph" presetSubtype="0" fill="hold" grpId="0" nodeType="clickEffect">
                                  <p:stCondLst>
                                    <p:cond delay="0"/>
                                  </p:stCondLst>
                                  <p:iterate type="lt">
                                    <p:tmPct val="4000"/>
                                  </p:iterate>
                                  <p:childTnLst>
                                    <p:set>
                                      <p:cBhvr override="childStyle">
                                        <p:cTn id="6" dur="1000" fill="hold"/>
                                        <p:tgtEl>
                                          <p:spTgt spid="5"/>
                                        </p:tgtEl>
                                        <p:attrNameLst>
                                          <p:attrName>style.color</p:attrName>
                                        </p:attrNameLst>
                                      </p:cBhvr>
                                      <p:to>
                                        <p:clrVal>
                                          <a:srgbClr val="FFFF00"/>
                                        </p:clrVal>
                                      </p:to>
                                    </p:set>
                                    <p:set>
                                      <p:cBhvr>
                                        <p:cTn id="7" dur="1000" fill="hold"/>
                                        <p:tgtEl>
                                          <p:spTgt spid="5"/>
                                        </p:tgtEl>
                                        <p:attrNameLst>
                                          <p:attrName>fillcolor</p:attrName>
                                        </p:attrNameLst>
                                      </p:cBhvr>
                                      <p:to>
                                        <p:clrVal>
                                          <a:srgbClr val="FFFF00"/>
                                        </p:clrVal>
                                      </p:to>
                                    </p:set>
                                    <p:set>
                                      <p:cBhvr>
                                        <p:cTn id="8" dur="1000" fill="hold"/>
                                        <p:tgtEl>
                                          <p:spTgt spid="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All too often gifted children are assumed to be more emotionally and behaviorally mature as a result of their intellectual...">
            <a:extLst>
              <a:ext uri="{FF2B5EF4-FFF2-40B4-BE49-F238E27FC236}">
                <a16:creationId xmlns:a16="http://schemas.microsoft.com/office/drawing/2014/main" xmlns="" id="{7A0BA2BA-778C-4A5F-85E7-99CD585CD5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4646" t="14819" r="45055" b="4553"/>
          <a:stretch>
            <a:fillRect/>
          </a:stretch>
        </p:blipFill>
        <p:spPr bwMode="auto">
          <a:xfrm>
            <a:off x="519077" y="529962"/>
            <a:ext cx="3717925"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xmlns="" id="{A1F0404A-2FC2-4F22-81E9-CA05D68E6D8F}"/>
              </a:ext>
            </a:extLst>
          </p:cNvPr>
          <p:cNvSpPr txBox="1">
            <a:spLocks noChangeArrowheads="1"/>
          </p:cNvSpPr>
          <p:nvPr/>
        </p:nvSpPr>
        <p:spPr bwMode="auto">
          <a:xfrm>
            <a:off x="4416735" y="857483"/>
            <a:ext cx="44196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spAutoFit/>
          </a:bodyPr>
          <a:lstStyle>
            <a:lvl1pPr>
              <a:lnSpc>
                <a:spcPct val="120000"/>
              </a:lnSpc>
              <a:spcBef>
                <a:spcPts val="1000"/>
              </a:spcBef>
              <a:buSzPct val="125000"/>
              <a:buFont typeface="Arial" panose="020B0604020202020204" pitchFamily="34" charset="0"/>
              <a:buChar char="•"/>
              <a:defRPr sz="2400">
                <a:solidFill>
                  <a:schemeClr val="tx1"/>
                </a:solidFill>
                <a:latin typeface="Tw Cen MT" panose="020B0602020104020603" pitchFamily="34" charset="0"/>
              </a:defRPr>
            </a:lvl1pPr>
            <a:lvl2pPr marL="742950" indent="-285750">
              <a:lnSpc>
                <a:spcPct val="120000"/>
              </a:lnSpc>
              <a:spcBef>
                <a:spcPts val="500"/>
              </a:spcBef>
              <a:buSzPct val="125000"/>
              <a:buFont typeface="Arial" panose="020B0604020202020204" pitchFamily="34" charset="0"/>
              <a:buChar char="•"/>
              <a:defRPr sz="2000">
                <a:solidFill>
                  <a:schemeClr val="tx1"/>
                </a:solidFill>
                <a:latin typeface="Tw Cen MT" panose="020B0602020104020603" pitchFamily="34" charset="0"/>
              </a:defRPr>
            </a:lvl2pPr>
            <a:lvl3pPr marL="1143000" indent="-228600">
              <a:lnSpc>
                <a:spcPct val="120000"/>
              </a:lnSpc>
              <a:spcBef>
                <a:spcPts val="500"/>
              </a:spcBef>
              <a:buSzPct val="125000"/>
              <a:buFont typeface="Arial" panose="020B0604020202020204" pitchFamily="34" charset="0"/>
              <a:buChar char="•"/>
              <a:defRPr>
                <a:solidFill>
                  <a:schemeClr val="tx1"/>
                </a:solidFill>
                <a:latin typeface="Tw Cen MT" panose="020B0602020104020603" pitchFamily="34" charset="0"/>
              </a:defRPr>
            </a:lvl3pPr>
            <a:lvl4pPr marL="1600200" indent="-228600">
              <a:lnSpc>
                <a:spcPct val="120000"/>
              </a:lnSpc>
              <a:spcBef>
                <a:spcPts val="500"/>
              </a:spcBef>
              <a:buSzPct val="125000"/>
              <a:buFont typeface="Arial" panose="020B0604020202020204" pitchFamily="34" charset="0"/>
              <a:buChar char="•"/>
              <a:defRPr sz="1600">
                <a:solidFill>
                  <a:schemeClr val="tx1"/>
                </a:solidFill>
                <a:latin typeface="Tw Cen MT" panose="020B0602020104020603" pitchFamily="34" charset="0"/>
              </a:defRPr>
            </a:lvl4pPr>
            <a:lvl5pPr marL="2057400" indent="-228600">
              <a:lnSpc>
                <a:spcPct val="120000"/>
              </a:lnSpc>
              <a:spcBef>
                <a:spcPts val="500"/>
              </a:spcBef>
              <a:buSzPct val="125000"/>
              <a:buFont typeface="Arial" panose="020B0604020202020204" pitchFamily="34" charset="0"/>
              <a:buChar char="•"/>
              <a:defRPr sz="1600">
                <a:solidFill>
                  <a:schemeClr val="tx1"/>
                </a:solidFill>
                <a:latin typeface="Tw Cen MT" panose="020B0602020104020603" pitchFamily="34" charset="0"/>
              </a:defRPr>
            </a:lvl5pPr>
            <a:lvl6pPr marL="2514600" indent="-228600" fontAlgn="base">
              <a:lnSpc>
                <a:spcPct val="120000"/>
              </a:lnSpc>
              <a:spcBef>
                <a:spcPts val="500"/>
              </a:spcBef>
              <a:spcAft>
                <a:spcPct val="0"/>
              </a:spcAft>
              <a:buSzPct val="125000"/>
              <a:buFont typeface="Arial" panose="020B0604020202020204" pitchFamily="34" charset="0"/>
              <a:buChar char="•"/>
              <a:defRPr sz="1600">
                <a:solidFill>
                  <a:schemeClr val="tx1"/>
                </a:solidFill>
                <a:latin typeface="Tw Cen MT" panose="020B0602020104020603" pitchFamily="34" charset="0"/>
              </a:defRPr>
            </a:lvl6pPr>
            <a:lvl7pPr marL="2971800" indent="-228600" fontAlgn="base">
              <a:lnSpc>
                <a:spcPct val="120000"/>
              </a:lnSpc>
              <a:spcBef>
                <a:spcPts val="500"/>
              </a:spcBef>
              <a:spcAft>
                <a:spcPct val="0"/>
              </a:spcAft>
              <a:buSzPct val="125000"/>
              <a:buFont typeface="Arial" panose="020B0604020202020204" pitchFamily="34" charset="0"/>
              <a:buChar char="•"/>
              <a:defRPr sz="1600">
                <a:solidFill>
                  <a:schemeClr val="tx1"/>
                </a:solidFill>
                <a:latin typeface="Tw Cen MT" panose="020B0602020104020603" pitchFamily="34" charset="0"/>
              </a:defRPr>
            </a:lvl7pPr>
            <a:lvl8pPr marL="3429000" indent="-228600" fontAlgn="base">
              <a:lnSpc>
                <a:spcPct val="120000"/>
              </a:lnSpc>
              <a:spcBef>
                <a:spcPts val="500"/>
              </a:spcBef>
              <a:spcAft>
                <a:spcPct val="0"/>
              </a:spcAft>
              <a:buSzPct val="125000"/>
              <a:buFont typeface="Arial" panose="020B0604020202020204" pitchFamily="34" charset="0"/>
              <a:buChar char="•"/>
              <a:defRPr sz="1600">
                <a:solidFill>
                  <a:schemeClr val="tx1"/>
                </a:solidFill>
                <a:latin typeface="Tw Cen MT" panose="020B0602020104020603" pitchFamily="34" charset="0"/>
              </a:defRPr>
            </a:lvl8pPr>
            <a:lvl9pPr marL="3886200" indent="-228600" fontAlgn="base">
              <a:lnSpc>
                <a:spcPct val="120000"/>
              </a:lnSpc>
              <a:spcBef>
                <a:spcPts val="500"/>
              </a:spcBef>
              <a:spcAft>
                <a:spcPct val="0"/>
              </a:spcAft>
              <a:buSzPct val="125000"/>
              <a:buFont typeface="Arial" panose="020B0604020202020204" pitchFamily="34" charset="0"/>
              <a:buChar char="•"/>
              <a:defRPr sz="1600">
                <a:solidFill>
                  <a:schemeClr val="tx1"/>
                </a:solidFill>
                <a:latin typeface="Tw Cen MT" panose="020B0602020104020603" pitchFamily="34" charset="0"/>
              </a:defRPr>
            </a:lvl9pPr>
          </a:lstStyle>
          <a:p>
            <a:pPr eaLnBrk="1" hangingPunct="1">
              <a:lnSpc>
                <a:spcPct val="100000"/>
              </a:lnSpc>
              <a:spcBef>
                <a:spcPct val="0"/>
              </a:spcBef>
              <a:buSzTx/>
              <a:buFontTx/>
              <a:buNone/>
            </a:pPr>
            <a:r>
              <a:rPr lang="en-US" altLang="en-US" sz="3600">
                <a:latin typeface="Calibri" panose="020F0502020204030204" pitchFamily="34" charset="0"/>
              </a:rPr>
              <a:t>Gifted students possess higher cognitive abilities . . .</a:t>
            </a:r>
          </a:p>
          <a:p>
            <a:pPr eaLnBrk="1" hangingPunct="1">
              <a:lnSpc>
                <a:spcPct val="100000"/>
              </a:lnSpc>
              <a:spcBef>
                <a:spcPct val="0"/>
              </a:spcBef>
              <a:buSzTx/>
              <a:buNone/>
            </a:pPr>
            <a:r>
              <a:rPr lang="en-US" altLang="en-US" sz="3600">
                <a:latin typeface="Calibri" panose="020F0502020204030204" pitchFamily="34" charset="0"/>
              </a:rPr>
              <a:t>. . . Yet their social, emotional, and physical development coincides with other students</a:t>
            </a:r>
            <a:endParaRPr lang="en-US" altLang="en-US" sz="3600">
              <a:latin typeface="Calibri" panose="020F0502020204030204" pitchFamily="34" charset="0"/>
              <a:cs typeface="Calibri"/>
            </a:endParaRPr>
          </a:p>
        </p:txBody>
      </p:sp>
    </p:spTree>
  </p:cSld>
  <p:clrMapOvr>
    <a:masterClrMapping/>
  </p:clrMapOvr>
  <p:transitio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F3B347C-4A96-46AD-8CA5-AFFE2E357890}"/>
              </a:ext>
            </a:extLst>
          </p:cNvPr>
          <p:cNvSpPr>
            <a:spLocks noGrp="1"/>
          </p:cNvSpPr>
          <p:nvPr>
            <p:ph type="title"/>
          </p:nvPr>
        </p:nvSpPr>
        <p:spPr>
          <a:xfrm>
            <a:off x="2367643" y="323461"/>
            <a:ext cx="5788608" cy="773663"/>
          </a:xfrm>
        </p:spPr>
        <p:txBody>
          <a:bodyPr>
            <a:noAutofit/>
          </a:bodyPr>
          <a:lstStyle/>
          <a:p>
            <a:pPr fontAlgn="auto">
              <a:spcAft>
                <a:spcPts val="0"/>
              </a:spcAft>
              <a:defRPr/>
            </a:pPr>
            <a:r>
              <a:rPr lang="en-US" sz="4800" b="1">
                <a:solidFill>
                  <a:srgbClr val="FFFF00"/>
                </a:solidFill>
                <a:latin typeface="Calibri"/>
                <a:cs typeface="Calibri"/>
              </a:rPr>
              <a:t>Points to Ponder</a:t>
            </a:r>
            <a:endParaRPr lang="en-US" sz="4800">
              <a:solidFill>
                <a:srgbClr val="FFFF00"/>
              </a:solidFill>
              <a:latin typeface="Calibri Light"/>
              <a:cs typeface="Calibri Light"/>
            </a:endParaRPr>
          </a:p>
        </p:txBody>
      </p:sp>
      <p:sp>
        <p:nvSpPr>
          <p:cNvPr id="8" name="TextBox 7">
            <a:extLst>
              <a:ext uri="{FF2B5EF4-FFF2-40B4-BE49-F238E27FC236}">
                <a16:creationId xmlns:a16="http://schemas.microsoft.com/office/drawing/2014/main" xmlns="" id="{22A9F619-0E3D-4CE8-A5A9-ADD4F1DFEA76}"/>
              </a:ext>
            </a:extLst>
          </p:cNvPr>
          <p:cNvSpPr txBox="1"/>
          <p:nvPr/>
        </p:nvSpPr>
        <p:spPr>
          <a:xfrm>
            <a:off x="664872" y="5721510"/>
            <a:ext cx="6706283" cy="830997"/>
          </a:xfrm>
          <a:prstGeom prst="rect">
            <a:avLst/>
          </a:prstGeom>
          <a:noFill/>
        </p:spPr>
        <p:txBody>
          <a:bodyPr wrap="square" anchor="t">
            <a:spAutoFit/>
          </a:bodyPr>
          <a:lstStyle>
            <a:lvl1pPr marL="342900" indent="-342900">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buClr>
                <a:schemeClr val="accent1"/>
              </a:buClr>
              <a:buFont typeface="Wingdings" panose="05000000000000000000" pitchFamily="2" charset="2"/>
              <a:buChar char="Ø"/>
              <a:defRPr/>
            </a:pPr>
            <a:r>
              <a:rPr lang="en-US" altLang="ja-JP">
                <a:latin typeface="Calibri"/>
                <a:ea typeface="MS PGothic"/>
                <a:cs typeface="Calibri"/>
              </a:rPr>
              <a:t>A newspaper editor fired Walt Disney for having "no good ideas."</a:t>
            </a:r>
          </a:p>
        </p:txBody>
      </p:sp>
      <p:pic>
        <p:nvPicPr>
          <p:cNvPr id="3" name="Picture 3" descr="A person posing for the camera&#10;&#10;Description generated with very high confidence">
            <a:extLst>
              <a:ext uri="{FF2B5EF4-FFF2-40B4-BE49-F238E27FC236}">
                <a16:creationId xmlns:a16="http://schemas.microsoft.com/office/drawing/2014/main" xmlns="" id="{E6C32B85-2875-446C-A962-3C35C88F09DE}"/>
              </a:ext>
            </a:extLst>
          </p:cNvPr>
          <p:cNvPicPr>
            <a:picLocks noChangeAspect="1"/>
          </p:cNvPicPr>
          <p:nvPr/>
        </p:nvPicPr>
        <p:blipFill>
          <a:blip r:embed="rId2"/>
          <a:stretch>
            <a:fillRect/>
          </a:stretch>
        </p:blipFill>
        <p:spPr>
          <a:xfrm>
            <a:off x="7362657" y="5097837"/>
            <a:ext cx="1588148" cy="1648409"/>
          </a:xfrm>
          <a:prstGeom prst="rect">
            <a:avLst/>
          </a:prstGeom>
        </p:spPr>
      </p:pic>
      <p:sp>
        <p:nvSpPr>
          <p:cNvPr id="13" name="TextBox 12">
            <a:extLst>
              <a:ext uri="{FF2B5EF4-FFF2-40B4-BE49-F238E27FC236}">
                <a16:creationId xmlns:a16="http://schemas.microsoft.com/office/drawing/2014/main" xmlns="" id="{A1BAA4AC-278F-44B5-960B-BEB8E57632D0}"/>
              </a:ext>
            </a:extLst>
          </p:cNvPr>
          <p:cNvSpPr txBox="1"/>
          <p:nvPr/>
        </p:nvSpPr>
        <p:spPr>
          <a:xfrm>
            <a:off x="690113" y="1302589"/>
            <a:ext cx="4572000" cy="461665"/>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latin typeface="Calibri"/>
            </a:endParaRPr>
          </a:p>
        </p:txBody>
      </p:sp>
      <p:pic>
        <p:nvPicPr>
          <p:cNvPr id="4" name="Picture 5" descr="A person sitting on a newspaper&#10;&#10;Description generated with high confidence">
            <a:extLst>
              <a:ext uri="{FF2B5EF4-FFF2-40B4-BE49-F238E27FC236}">
                <a16:creationId xmlns:a16="http://schemas.microsoft.com/office/drawing/2014/main" xmlns="" id="{530C8083-7D89-40D6-9CF7-359C5669F66C}"/>
              </a:ext>
            </a:extLst>
          </p:cNvPr>
          <p:cNvPicPr>
            <a:picLocks noChangeAspect="1"/>
          </p:cNvPicPr>
          <p:nvPr/>
        </p:nvPicPr>
        <p:blipFill>
          <a:blip r:embed="rId3"/>
          <a:stretch>
            <a:fillRect/>
          </a:stretch>
        </p:blipFill>
        <p:spPr>
          <a:xfrm>
            <a:off x="284423" y="952892"/>
            <a:ext cx="1648148" cy="1685223"/>
          </a:xfrm>
          <a:prstGeom prst="rect">
            <a:avLst/>
          </a:prstGeom>
        </p:spPr>
      </p:pic>
      <p:sp>
        <p:nvSpPr>
          <p:cNvPr id="9" name="TextBox 8">
            <a:extLst>
              <a:ext uri="{FF2B5EF4-FFF2-40B4-BE49-F238E27FC236}">
                <a16:creationId xmlns:a16="http://schemas.microsoft.com/office/drawing/2014/main" xmlns="" id="{A9023BAC-E7E9-4F04-9D8E-51C94ACC130C}"/>
              </a:ext>
            </a:extLst>
          </p:cNvPr>
          <p:cNvSpPr txBox="1"/>
          <p:nvPr/>
        </p:nvSpPr>
        <p:spPr>
          <a:xfrm>
            <a:off x="2095350" y="1253773"/>
            <a:ext cx="7735076"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buFont typeface="Wingdings"/>
              <a:buChar char="Ø"/>
            </a:pPr>
            <a:r>
              <a:rPr lang="en-US">
                <a:latin typeface="Calibri"/>
                <a:ea typeface="MS PGothic"/>
              </a:rPr>
              <a:t>Louis Pasteur was rated as mediocre in chemistry when he attended the Royal College.​</a:t>
            </a:r>
            <a:endParaRPr lang="en-US">
              <a:ea typeface="MS PGothic"/>
              <a:cs typeface="Times New Roman" panose="02020603050405020304" pitchFamily="18" charset="0"/>
            </a:endParaRPr>
          </a:p>
        </p:txBody>
      </p:sp>
      <p:sp>
        <p:nvSpPr>
          <p:cNvPr id="11" name="TextBox 10">
            <a:extLst>
              <a:ext uri="{FF2B5EF4-FFF2-40B4-BE49-F238E27FC236}">
                <a16:creationId xmlns:a16="http://schemas.microsoft.com/office/drawing/2014/main" xmlns="" id="{ACFB3D66-766D-4306-8824-9F3E5423EA95}"/>
              </a:ext>
            </a:extLst>
          </p:cNvPr>
          <p:cNvSpPr txBox="1"/>
          <p:nvPr/>
        </p:nvSpPr>
        <p:spPr>
          <a:xfrm>
            <a:off x="2697741" y="4003347"/>
            <a:ext cx="7093599"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Wingdings"/>
              <a:buChar char="Ø"/>
            </a:pPr>
            <a:r>
              <a:rPr lang="en-US">
                <a:latin typeface="Calibri"/>
                <a:ea typeface="MS PGothic"/>
              </a:rPr>
              <a:t>Einstein was four years old </a:t>
            </a:r>
            <a:endParaRPr lang="en-US" sz="2800">
              <a:ea typeface="MS PGothic"/>
              <a:cs typeface="Times New Roman" panose="02020603050405020304" pitchFamily="18" charset="0"/>
            </a:endParaRPr>
          </a:p>
          <a:p>
            <a:r>
              <a:rPr lang="en-US">
                <a:latin typeface="Calibri"/>
                <a:ea typeface="MS PGothic"/>
              </a:rPr>
              <a:t>     before he could speak and seven </a:t>
            </a:r>
            <a:endParaRPr lang="en-US" sz="2800">
              <a:ea typeface="MS PGothic"/>
              <a:cs typeface="Times New Roman" panose="02020603050405020304" pitchFamily="18" charset="0"/>
            </a:endParaRPr>
          </a:p>
          <a:p>
            <a:r>
              <a:rPr lang="en-US">
                <a:latin typeface="Calibri"/>
                <a:ea typeface="MS PGothic"/>
              </a:rPr>
              <a:t>     before he could read.</a:t>
            </a:r>
          </a:p>
          <a:p>
            <a:endParaRPr lang="en-US">
              <a:latin typeface="Calibri"/>
              <a:ea typeface="MS PGothic"/>
              <a:cs typeface="Calibri"/>
            </a:endParaRPr>
          </a:p>
        </p:txBody>
      </p:sp>
      <p:pic>
        <p:nvPicPr>
          <p:cNvPr id="12" name="Picture 5" descr="A screen shot of a person&#10;&#10;Description generated with high confidence">
            <a:extLst>
              <a:ext uri="{FF2B5EF4-FFF2-40B4-BE49-F238E27FC236}">
                <a16:creationId xmlns:a16="http://schemas.microsoft.com/office/drawing/2014/main" xmlns="" id="{5F877DBA-EC99-4BA1-A225-69C590C0F621}"/>
              </a:ext>
            </a:extLst>
          </p:cNvPr>
          <p:cNvPicPr>
            <a:picLocks noChangeAspect="1"/>
          </p:cNvPicPr>
          <p:nvPr/>
        </p:nvPicPr>
        <p:blipFill>
          <a:blip r:embed="rId4"/>
          <a:stretch>
            <a:fillRect/>
          </a:stretch>
        </p:blipFill>
        <p:spPr>
          <a:xfrm>
            <a:off x="285098" y="3551764"/>
            <a:ext cx="2142442" cy="1890573"/>
          </a:xfrm>
          <a:prstGeom prst="rect">
            <a:avLst/>
          </a:prstGeom>
        </p:spPr>
      </p:pic>
      <p:pic>
        <p:nvPicPr>
          <p:cNvPr id="14" name="Picture 17" descr="A picture containing photo, standing, man, black&#10;&#10;Description generated with very high confidence">
            <a:extLst>
              <a:ext uri="{FF2B5EF4-FFF2-40B4-BE49-F238E27FC236}">
                <a16:creationId xmlns:a16="http://schemas.microsoft.com/office/drawing/2014/main" xmlns="" id="{CD27EAF7-DC15-4F51-995F-B30C2A6981D9}"/>
              </a:ext>
            </a:extLst>
          </p:cNvPr>
          <p:cNvPicPr>
            <a:picLocks noChangeAspect="1"/>
          </p:cNvPicPr>
          <p:nvPr/>
        </p:nvPicPr>
        <p:blipFill>
          <a:blip r:embed="rId5"/>
          <a:stretch>
            <a:fillRect/>
          </a:stretch>
        </p:blipFill>
        <p:spPr>
          <a:xfrm rot="360000">
            <a:off x="7032755" y="2348884"/>
            <a:ext cx="1913165" cy="1903640"/>
          </a:xfrm>
          <a:prstGeom prst="rect">
            <a:avLst/>
          </a:prstGeom>
        </p:spPr>
      </p:pic>
      <p:sp>
        <p:nvSpPr>
          <p:cNvPr id="19" name="TextBox 18">
            <a:extLst>
              <a:ext uri="{FF2B5EF4-FFF2-40B4-BE49-F238E27FC236}">
                <a16:creationId xmlns:a16="http://schemas.microsoft.com/office/drawing/2014/main" xmlns="" id="{9ED888FE-CF22-4AC0-8A13-011EAD5F5CC0}"/>
              </a:ext>
            </a:extLst>
          </p:cNvPr>
          <p:cNvSpPr txBox="1"/>
          <p:nvPr/>
        </p:nvSpPr>
        <p:spPr>
          <a:xfrm>
            <a:off x="2664060" y="2588903"/>
            <a:ext cx="5192485"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Wingdings"/>
              <a:buChar char="Ø"/>
            </a:pPr>
            <a:r>
              <a:rPr lang="en-US">
                <a:latin typeface="Calibri"/>
                <a:ea typeface="MS PGothic"/>
                <a:cs typeface="Calibri"/>
              </a:rPr>
              <a:t>Caruso was told by his music </a:t>
            </a:r>
            <a:endParaRPr lang="en-US">
              <a:latin typeface="Calibri"/>
              <a:cs typeface="Calibri"/>
            </a:endParaRPr>
          </a:p>
          <a:p>
            <a:r>
              <a:rPr lang="en-US">
                <a:latin typeface="Calibri"/>
                <a:ea typeface="MS PGothic"/>
                <a:cs typeface="Calibri"/>
              </a:rPr>
              <a:t>     teacher that he couldn't sing.</a:t>
            </a:r>
            <a:endParaRPr lang="en-US">
              <a:latin typeface="Calibri"/>
              <a:cs typeface="Calibri"/>
            </a:endParaRPr>
          </a:p>
        </p:txBody>
      </p:sp>
    </p:spTree>
    <p:extLst>
      <p:ext uri="{BB962C8B-B14F-4D97-AF65-F5344CB8AC3E}">
        <p14:creationId xmlns:p14="http://schemas.microsoft.com/office/powerpoint/2010/main" val="2934910958"/>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xmlns="" id="{9847C6A5-9EAD-4EBF-89B0-52F1C9B314DF}"/>
              </a:ext>
            </a:extLst>
          </p:cNvPr>
          <p:cNvSpPr>
            <a:spLocks noGrp="1" noChangeArrowheads="1"/>
          </p:cNvSpPr>
          <p:nvPr>
            <p:ph type="title"/>
          </p:nvPr>
        </p:nvSpPr>
        <p:spPr>
          <a:xfrm>
            <a:off x="1206500" y="457200"/>
            <a:ext cx="6946900" cy="914400"/>
          </a:xfrm>
        </p:spPr>
        <p:txBody>
          <a:bodyPr>
            <a:normAutofit/>
          </a:bodyPr>
          <a:lstStyle/>
          <a:p>
            <a:pPr algn="ctr">
              <a:defRPr/>
            </a:pPr>
            <a:r>
              <a:rPr lang="en-US" sz="4800" b="1">
                <a:solidFill>
                  <a:srgbClr val="FFFF00"/>
                </a:solidFill>
                <a:latin typeface="Calibri"/>
                <a:cs typeface="Calibri"/>
              </a:rPr>
              <a:t>Our Mission Statement</a:t>
            </a:r>
            <a:endParaRPr lang="en-US" sz="4800"/>
          </a:p>
        </p:txBody>
      </p:sp>
      <p:sp>
        <p:nvSpPr>
          <p:cNvPr id="6147" name="Rectangle 3">
            <a:extLst>
              <a:ext uri="{FF2B5EF4-FFF2-40B4-BE49-F238E27FC236}">
                <a16:creationId xmlns:a16="http://schemas.microsoft.com/office/drawing/2014/main" xmlns="" id="{F3F3F01B-5F53-462E-97BC-46854809942E}"/>
              </a:ext>
            </a:extLst>
          </p:cNvPr>
          <p:cNvSpPr>
            <a:spLocks noGrp="1" noChangeArrowheads="1"/>
          </p:cNvSpPr>
          <p:nvPr>
            <p:ph idx="1"/>
          </p:nvPr>
        </p:nvSpPr>
        <p:spPr>
          <a:xfrm>
            <a:off x="686527" y="1612472"/>
            <a:ext cx="7809820" cy="3753853"/>
          </a:xfrm>
        </p:spPr>
        <p:txBody>
          <a:bodyPr vert="horz" lIns="91440" tIns="45720" rIns="91440" bIns="45720" rtlCol="0" anchor="ctr">
            <a:noAutofit/>
          </a:bodyPr>
          <a:lstStyle/>
          <a:p>
            <a:pPr marL="0" indent="0" algn="ctr">
              <a:lnSpc>
                <a:spcPct val="150000"/>
              </a:lnSpc>
              <a:spcAft>
                <a:spcPts val="0"/>
              </a:spcAft>
              <a:buNone/>
            </a:pPr>
            <a:endParaRPr lang="en-US" sz="3200" b="1">
              <a:latin typeface="Calibri" panose="020F0502020204030204" pitchFamily="34" charset="0"/>
              <a:ea typeface="+mn-lt"/>
              <a:cs typeface="Calibri" panose="020F0502020204030204" pitchFamily="34" charset="0"/>
            </a:endParaRPr>
          </a:p>
          <a:p>
            <a:pPr marL="0" indent="0">
              <a:spcBef>
                <a:spcPts val="1000"/>
              </a:spcBef>
              <a:buNone/>
            </a:pPr>
            <a:r>
              <a:rPr lang="en-US" sz="3600">
                <a:ea typeface="+mn-lt"/>
                <a:cs typeface="+mn-lt"/>
              </a:rPr>
              <a:t>The mission of the Major Work program is to challenge, enrich, and empower gifted scholars through rigorous, self-directed educational experiences in a deep and complex learning environment that drives scholars to achieve their personal best and contribute favorably to the community.</a:t>
            </a:r>
            <a:endParaRPr lang="en-US" altLang="en-US" sz="360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41847367"/>
      </p:ext>
    </p:extLst>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77EDE8B-62C6-41CC-B305-1BF42D762FE7}"/>
              </a:ext>
            </a:extLst>
          </p:cNvPr>
          <p:cNvSpPr>
            <a:spLocks noGrp="1"/>
          </p:cNvSpPr>
          <p:nvPr>
            <p:ph type="title"/>
          </p:nvPr>
        </p:nvSpPr>
        <p:spPr>
          <a:xfrm>
            <a:off x="2286000" y="533400"/>
            <a:ext cx="4902200" cy="762000"/>
          </a:xfrm>
        </p:spPr>
        <p:txBody>
          <a:bodyPr>
            <a:noAutofit/>
          </a:bodyPr>
          <a:lstStyle/>
          <a:p>
            <a:pPr algn="ctr" fontAlgn="auto">
              <a:spcAft>
                <a:spcPts val="0"/>
              </a:spcAft>
              <a:defRPr/>
            </a:pPr>
            <a:r>
              <a:rPr lang="en-US" sz="4800" b="1">
                <a:solidFill>
                  <a:srgbClr val="FFFF00"/>
                </a:solidFill>
                <a:latin typeface="Calibri"/>
                <a:cs typeface="Calibri"/>
              </a:rPr>
              <a:t>SUMMARY</a:t>
            </a:r>
            <a:endParaRPr lang="en-US" sz="4800">
              <a:solidFill>
                <a:srgbClr val="FFFF00"/>
              </a:solidFill>
              <a:latin typeface="Calibri"/>
              <a:cs typeface="Calibri"/>
            </a:endParaRPr>
          </a:p>
        </p:txBody>
      </p:sp>
      <p:sp>
        <p:nvSpPr>
          <p:cNvPr id="6" name="TextBox 5">
            <a:extLst>
              <a:ext uri="{FF2B5EF4-FFF2-40B4-BE49-F238E27FC236}">
                <a16:creationId xmlns:a16="http://schemas.microsoft.com/office/drawing/2014/main" xmlns="" id="{2A871449-A6B5-4177-A87F-6A96B9BA31AB}"/>
              </a:ext>
            </a:extLst>
          </p:cNvPr>
          <p:cNvSpPr txBox="1"/>
          <p:nvPr/>
        </p:nvSpPr>
        <p:spPr>
          <a:xfrm>
            <a:off x="1491689" y="1608120"/>
            <a:ext cx="7250191" cy="6463308"/>
          </a:xfrm>
          <a:prstGeom prst="rect">
            <a:avLst/>
          </a:prstGeom>
          <a:noFill/>
        </p:spPr>
        <p:txBody>
          <a:bodyPr wrap="square" anchor="t">
            <a:spAutoFit/>
          </a:bodyPr>
          <a:lstStyle/>
          <a:p>
            <a:pPr>
              <a:buClr>
                <a:srgbClr val="FFFFFF"/>
              </a:buClr>
              <a:defRPr/>
            </a:pPr>
            <a:r>
              <a:rPr lang="en-US" sz="3000" dirty="0">
                <a:solidFill>
                  <a:srgbClr val="F8F8F8"/>
                </a:solidFill>
                <a:latin typeface="Calibri"/>
                <a:ea typeface="MS PGothic"/>
              </a:rPr>
              <a:t>The ODE sets criteria for GT identification by scoring at or above the 95th percentile on norm-referenced achievement or intelligence tests.</a:t>
            </a:r>
            <a:endParaRPr lang="en-US" sz="3000" dirty="0">
              <a:solidFill>
                <a:srgbClr val="FFFFFF"/>
              </a:solidFill>
              <a:cs typeface="Times New Roman" panose="02020603050405020304" pitchFamily="18" charset="0"/>
            </a:endParaRPr>
          </a:p>
          <a:p>
            <a:pPr marL="457200" indent="-457200">
              <a:buClr>
                <a:srgbClr val="FFFFFF"/>
              </a:buClr>
              <a:buFont typeface="Arial" panose="020B0604020202020204" pitchFamily="34" charset="0"/>
              <a:buChar char="•"/>
              <a:defRPr/>
            </a:pPr>
            <a:endParaRPr lang="en-US" sz="800">
              <a:latin typeface="Calibri"/>
              <a:ea typeface="MS PGothic"/>
              <a:cs typeface="Calibri"/>
            </a:endParaRPr>
          </a:p>
          <a:p>
            <a:pPr>
              <a:buClr>
                <a:srgbClr val="FFFFFF"/>
              </a:buClr>
              <a:defRPr/>
            </a:pPr>
            <a:r>
              <a:rPr lang="en-US" sz="3000" dirty="0">
                <a:solidFill>
                  <a:srgbClr val="F8F8F8"/>
                </a:solidFill>
                <a:latin typeface="Calibri"/>
                <a:ea typeface="MS PGothic"/>
                <a:cs typeface="Calibri"/>
              </a:rPr>
              <a:t>Teachers no longer nominate students for GT identification. All test scores are reviewed each quarter by the Office of Gifted Education</a:t>
            </a:r>
            <a:endParaRPr lang="en-US" sz="3000" dirty="0">
              <a:solidFill>
                <a:srgbClr val="FFFFFF"/>
              </a:solidFill>
              <a:ea typeface="MS PGothic"/>
              <a:cs typeface="Times New Roman"/>
            </a:endParaRPr>
          </a:p>
          <a:p>
            <a:pPr marL="457200" indent="-457200">
              <a:buClr>
                <a:srgbClr val="FFFFFF"/>
              </a:buClr>
              <a:buFont typeface="Arial" panose="020B0604020202020204" pitchFamily="34" charset="0"/>
              <a:buChar char="•"/>
              <a:defRPr/>
            </a:pPr>
            <a:endParaRPr lang="en-US" sz="800">
              <a:latin typeface="Calibri"/>
              <a:ea typeface="MS PGothic"/>
              <a:cs typeface="Calibri"/>
            </a:endParaRPr>
          </a:p>
          <a:p>
            <a:pPr>
              <a:buClr>
                <a:srgbClr val="FFFFFF"/>
              </a:buClr>
              <a:defRPr/>
            </a:pPr>
            <a:r>
              <a:rPr lang="en-US" sz="3000" b="1" i="1" dirty="0">
                <a:solidFill>
                  <a:srgbClr val="FFFF00"/>
                </a:solidFill>
                <a:latin typeface="Calibri"/>
                <a:ea typeface="MS PGothic"/>
                <a:cs typeface="Times New Roman"/>
              </a:rPr>
              <a:t>ONCE</a:t>
            </a:r>
            <a:r>
              <a:rPr lang="en-US" sz="3000" b="1" i="1" dirty="0">
                <a:solidFill>
                  <a:srgbClr val="F8F8F8"/>
                </a:solidFill>
                <a:latin typeface="Calibri"/>
                <a:ea typeface="MS PGothic"/>
                <a:cs typeface="Times New Roman"/>
              </a:rPr>
              <a:t> </a:t>
            </a:r>
            <a:r>
              <a:rPr lang="en-US" sz="3000" b="1" dirty="0">
                <a:solidFill>
                  <a:srgbClr val="F8F8F8"/>
                </a:solidFill>
                <a:latin typeface="Calibri"/>
                <a:ea typeface="MS PGothic"/>
                <a:cs typeface="Times New Roman"/>
              </a:rPr>
              <a:t>identified </a:t>
            </a:r>
            <a:r>
              <a:rPr lang="en-US" sz="3000" b="1" i="1" dirty="0">
                <a:solidFill>
                  <a:srgbClr val="FFFF00"/>
                </a:solidFill>
                <a:latin typeface="Calibri"/>
                <a:ea typeface="MS PGothic"/>
                <a:cs typeface="Times New Roman"/>
              </a:rPr>
              <a:t>ALWAYS</a:t>
            </a:r>
            <a:r>
              <a:rPr lang="en-US" sz="3000" b="1" i="1" dirty="0">
                <a:solidFill>
                  <a:srgbClr val="F8F8F8"/>
                </a:solidFill>
                <a:latin typeface="Calibri"/>
                <a:ea typeface="MS PGothic"/>
                <a:cs typeface="Times New Roman"/>
              </a:rPr>
              <a:t> </a:t>
            </a:r>
            <a:r>
              <a:rPr lang="en-US" sz="3000" b="1" dirty="0">
                <a:solidFill>
                  <a:srgbClr val="F8F8F8"/>
                </a:solidFill>
                <a:latin typeface="Calibri"/>
                <a:ea typeface="MS PGothic"/>
                <a:cs typeface="Times New Roman"/>
              </a:rPr>
              <a:t>identified</a:t>
            </a:r>
            <a:r>
              <a:rPr lang="en-US" sz="2800" dirty="0">
                <a:latin typeface="Calibri"/>
              </a:rPr>
              <a:t/>
            </a:r>
            <a:br>
              <a:rPr lang="en-US" sz="2800" dirty="0">
                <a:latin typeface="Calibri"/>
              </a:rPr>
            </a:br>
            <a:endParaRPr lang="en-US" sz="3200">
              <a:cs typeface="Times New Roman"/>
            </a:endParaRPr>
          </a:p>
          <a:p>
            <a:pPr eaLnBrk="1" hangingPunct="1">
              <a:buClr>
                <a:schemeClr val="accent1"/>
              </a:buClr>
              <a:defRPr/>
            </a:pPr>
            <a:endParaRPr lang="en-US" sz="3200">
              <a:latin typeface="Calibri" panose="020F0502020204030204" pitchFamily="34" charset="0"/>
            </a:endParaRPr>
          </a:p>
          <a:p>
            <a:pPr>
              <a:buClr>
                <a:srgbClr val="FFFFFF"/>
              </a:buClr>
              <a:defRPr/>
            </a:pPr>
            <a:r>
              <a:rPr lang="en-US" sz="3200" dirty="0">
                <a:cs typeface="Times New Roman"/>
              </a:rPr>
              <a:t/>
            </a:r>
            <a:br>
              <a:rPr lang="en-US" sz="3200" dirty="0">
                <a:cs typeface="Times New Roman"/>
              </a:rPr>
            </a:br>
            <a:endParaRPr lang="en-US" sz="3200"/>
          </a:p>
        </p:txBody>
      </p:sp>
      <p:sp>
        <p:nvSpPr>
          <p:cNvPr id="3" name="Arrow: Right 2">
            <a:extLst>
              <a:ext uri="{FF2B5EF4-FFF2-40B4-BE49-F238E27FC236}">
                <a16:creationId xmlns:a16="http://schemas.microsoft.com/office/drawing/2014/main" xmlns="" id="{40480A89-3148-4882-AB04-495AF6424562}"/>
              </a:ext>
            </a:extLst>
          </p:cNvPr>
          <p:cNvSpPr/>
          <p:nvPr/>
        </p:nvSpPr>
        <p:spPr>
          <a:xfrm>
            <a:off x="831079" y="5614975"/>
            <a:ext cx="489859" cy="314908"/>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rrow: Right 4">
            <a:extLst>
              <a:ext uri="{FF2B5EF4-FFF2-40B4-BE49-F238E27FC236}">
                <a16:creationId xmlns:a16="http://schemas.microsoft.com/office/drawing/2014/main" xmlns="" id="{2938A32C-9AA0-42DE-9CB8-26F378CB3A35}"/>
              </a:ext>
            </a:extLst>
          </p:cNvPr>
          <p:cNvSpPr/>
          <p:nvPr/>
        </p:nvSpPr>
        <p:spPr>
          <a:xfrm>
            <a:off x="854405" y="1719445"/>
            <a:ext cx="454869" cy="303245"/>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Right 8">
            <a:extLst>
              <a:ext uri="{FF2B5EF4-FFF2-40B4-BE49-F238E27FC236}">
                <a16:creationId xmlns:a16="http://schemas.microsoft.com/office/drawing/2014/main" xmlns="" id="{A85E9919-EEFA-48F3-81A8-D60DCD58016E}"/>
              </a:ext>
            </a:extLst>
          </p:cNvPr>
          <p:cNvSpPr/>
          <p:nvPr/>
        </p:nvSpPr>
        <p:spPr>
          <a:xfrm>
            <a:off x="866069" y="3713862"/>
            <a:ext cx="454869" cy="314908"/>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066488C-8AF3-46F9-915A-7F8C730E2407}"/>
              </a:ext>
            </a:extLst>
          </p:cNvPr>
          <p:cNvSpPr>
            <a:spLocks noGrp="1"/>
          </p:cNvSpPr>
          <p:nvPr>
            <p:ph type="title"/>
          </p:nvPr>
        </p:nvSpPr>
        <p:spPr>
          <a:xfrm>
            <a:off x="2286000" y="421888"/>
            <a:ext cx="4902200" cy="762000"/>
          </a:xfrm>
        </p:spPr>
        <p:txBody>
          <a:bodyPr>
            <a:noAutofit/>
          </a:bodyPr>
          <a:lstStyle/>
          <a:p>
            <a:pPr algn="ctr" fontAlgn="auto">
              <a:spcAft>
                <a:spcPts val="0"/>
              </a:spcAft>
              <a:defRPr/>
            </a:pPr>
            <a:r>
              <a:rPr lang="en-US" sz="4800" b="1">
                <a:solidFill>
                  <a:srgbClr val="FFFF00"/>
                </a:solidFill>
                <a:latin typeface="Calibri"/>
                <a:cs typeface="Calibri"/>
              </a:rPr>
              <a:t>SUMMARY</a:t>
            </a:r>
            <a:endParaRPr lang="en-US" sz="4800">
              <a:solidFill>
                <a:srgbClr val="FFFF00"/>
              </a:solidFill>
              <a:latin typeface="Calibri"/>
              <a:cs typeface="Calibri"/>
            </a:endParaRPr>
          </a:p>
        </p:txBody>
      </p:sp>
      <p:sp>
        <p:nvSpPr>
          <p:cNvPr id="6" name="TextBox 5">
            <a:extLst>
              <a:ext uri="{FF2B5EF4-FFF2-40B4-BE49-F238E27FC236}">
                <a16:creationId xmlns:a16="http://schemas.microsoft.com/office/drawing/2014/main" xmlns="" id="{532E4D80-48EF-4E3F-BE55-C061261CD638}"/>
              </a:ext>
            </a:extLst>
          </p:cNvPr>
          <p:cNvSpPr txBox="1"/>
          <p:nvPr/>
        </p:nvSpPr>
        <p:spPr>
          <a:xfrm>
            <a:off x="1058951" y="1287208"/>
            <a:ext cx="7986339" cy="4524315"/>
          </a:xfrm>
          <a:prstGeom prst="rect">
            <a:avLst/>
          </a:prstGeom>
          <a:noFill/>
        </p:spPr>
        <p:txBody>
          <a:bodyPr wrap="square" anchor="t">
            <a:spAutoFit/>
          </a:bodyPr>
          <a:lstStyle/>
          <a:p>
            <a:pPr>
              <a:buClr>
                <a:srgbClr val="FFFFFF"/>
              </a:buClr>
              <a:defRPr/>
            </a:pPr>
            <a:r>
              <a:rPr lang="en-US" sz="3200" dirty="0">
                <a:solidFill>
                  <a:srgbClr val="F8F8F8"/>
                </a:solidFill>
                <a:latin typeface="Calibri"/>
                <a:ea typeface="MS PGothic"/>
              </a:rPr>
              <a:t>Giftedness is area specific</a:t>
            </a:r>
            <a:r>
              <a:rPr lang="en-US" sz="3200" dirty="0">
                <a:latin typeface="Calibri"/>
                <a:cs typeface="Times New Roman"/>
              </a:rPr>
              <a:t/>
            </a:r>
            <a:br>
              <a:rPr lang="en-US" sz="3200" dirty="0">
                <a:latin typeface="Calibri"/>
                <a:cs typeface="Times New Roman"/>
              </a:rPr>
            </a:br>
            <a:endParaRPr lang="en-US" sz="1200">
              <a:solidFill>
                <a:srgbClr val="F8F8F8"/>
              </a:solidFill>
              <a:latin typeface="Calibri"/>
              <a:ea typeface="MS PGothic"/>
              <a:cs typeface="Calibri"/>
            </a:endParaRPr>
          </a:p>
          <a:p>
            <a:pPr>
              <a:buClr>
                <a:srgbClr val="FFFFFF"/>
              </a:buClr>
              <a:defRPr/>
            </a:pPr>
            <a:r>
              <a:rPr lang="en-US" sz="3200" dirty="0">
                <a:solidFill>
                  <a:srgbClr val="F8F8F8"/>
                </a:solidFill>
                <a:latin typeface="Calibri"/>
                <a:ea typeface="MS PGothic"/>
              </a:rPr>
              <a:t>Gifted students have special emotional and cognitive needs</a:t>
            </a:r>
            <a:endParaRPr lang="en-US" sz="3200" dirty="0">
              <a:solidFill>
                <a:srgbClr val="F8F8F8"/>
              </a:solidFill>
              <a:latin typeface="Calibri"/>
              <a:ea typeface="MS PGothic"/>
              <a:cs typeface="Times New Roman"/>
            </a:endParaRPr>
          </a:p>
          <a:p>
            <a:pPr>
              <a:buClr>
                <a:srgbClr val="FFFFFF"/>
              </a:buClr>
              <a:defRPr/>
            </a:pPr>
            <a:endParaRPr lang="en-US" sz="1200">
              <a:solidFill>
                <a:srgbClr val="F8F8F8"/>
              </a:solidFill>
              <a:latin typeface="Calibri"/>
              <a:ea typeface="MS PGothic"/>
              <a:cs typeface="Calibri"/>
            </a:endParaRPr>
          </a:p>
          <a:p>
            <a:pPr>
              <a:buClr>
                <a:srgbClr val="FFFFFF"/>
              </a:buClr>
              <a:defRPr/>
            </a:pPr>
            <a:r>
              <a:rPr lang="en-US" sz="3200" dirty="0">
                <a:solidFill>
                  <a:srgbClr val="F8F8F8"/>
                </a:solidFill>
                <a:latin typeface="Calibri"/>
                <a:ea typeface="MS PGothic"/>
              </a:rPr>
              <a:t>Providing appropriate academic challenge for the gifted student is essential</a:t>
            </a:r>
            <a:endParaRPr lang="en-US" sz="3200" dirty="0">
              <a:solidFill>
                <a:srgbClr val="F8F8F8"/>
              </a:solidFill>
              <a:latin typeface="Calibri"/>
              <a:ea typeface="MS PGothic"/>
              <a:cs typeface="Times New Roman"/>
            </a:endParaRPr>
          </a:p>
          <a:p>
            <a:pPr>
              <a:buClr>
                <a:srgbClr val="FFFFFF"/>
              </a:buClr>
              <a:defRPr/>
            </a:pPr>
            <a:endParaRPr lang="en-US" sz="1200">
              <a:solidFill>
                <a:srgbClr val="F8F8F8"/>
              </a:solidFill>
              <a:latin typeface="Calibri"/>
              <a:cs typeface="Calibri"/>
            </a:endParaRPr>
          </a:p>
          <a:p>
            <a:pPr>
              <a:buClr>
                <a:srgbClr val="FFFFFF"/>
              </a:buClr>
              <a:defRPr/>
            </a:pPr>
            <a:r>
              <a:rPr lang="en-US" sz="3200" dirty="0">
                <a:solidFill>
                  <a:srgbClr val="F8F8F8"/>
                </a:solidFill>
                <a:latin typeface="Calibri"/>
                <a:ea typeface="MS PGothic"/>
                <a:cs typeface="Calibri"/>
              </a:rPr>
              <a:t>More information can be found at </a:t>
            </a:r>
            <a:endParaRPr lang="en-US" sz="2800" dirty="0">
              <a:solidFill>
                <a:srgbClr val="F8F8F8"/>
              </a:solidFill>
              <a:latin typeface="Calibri"/>
              <a:cs typeface="Calibri"/>
            </a:endParaRPr>
          </a:p>
          <a:p>
            <a:pPr marL="342900" indent="-342900">
              <a:buClr>
                <a:srgbClr val="FFFFFF"/>
              </a:buClr>
              <a:buFont typeface="Wingdings"/>
              <a:buChar char="Ø"/>
              <a:defRPr/>
            </a:pPr>
            <a:r>
              <a:rPr lang="en-US" sz="2000" dirty="0">
                <a:latin typeface="Times New Roman"/>
                <a:ea typeface="MS PGothic"/>
                <a:cs typeface="Times New Roman"/>
                <a:hlinkClick r:id="rId2"/>
              </a:rPr>
              <a:t>CMSD Gifted Education Homepage</a:t>
            </a:r>
            <a:endParaRPr lang="en-US" sz="2000">
              <a:latin typeface="Times New Roman"/>
              <a:ea typeface="MS PGothic"/>
              <a:cs typeface="Times New Roman"/>
            </a:endParaRPr>
          </a:p>
          <a:p>
            <a:pPr marL="342900" indent="-342900">
              <a:buClr>
                <a:srgbClr val="FFFFFF"/>
              </a:buClr>
              <a:buFont typeface="Wingdings"/>
              <a:buChar char="Ø"/>
              <a:defRPr/>
            </a:pPr>
            <a:r>
              <a:rPr lang="en-US" sz="2000" dirty="0">
                <a:latin typeface="Times New Roman"/>
                <a:ea typeface="MS PGothic"/>
                <a:cs typeface="Times New Roman"/>
                <a:hlinkClick r:id="rId3"/>
              </a:rPr>
              <a:t>Gifted and Talented Program Forms</a:t>
            </a:r>
            <a:endParaRPr lang="en-US" sz="2000">
              <a:latin typeface="Times New Roman"/>
              <a:ea typeface="MS PGothic"/>
              <a:cs typeface="Times New Roman"/>
            </a:endParaRPr>
          </a:p>
          <a:p>
            <a:pPr marL="342900" indent="-342900">
              <a:spcBef>
                <a:spcPts val="0"/>
              </a:spcBef>
              <a:spcAft>
                <a:spcPts val="1000"/>
              </a:spcAft>
              <a:buClr>
                <a:srgbClr val="FFFFFF"/>
              </a:buClr>
              <a:buFont typeface="Wingdings"/>
              <a:buChar char="Ø"/>
              <a:defRPr/>
            </a:pPr>
            <a:r>
              <a:rPr lang="en-US" sz="2000" dirty="0">
                <a:latin typeface="Times New Roman"/>
                <a:ea typeface="MS PGothic"/>
                <a:cs typeface="Calibri"/>
                <a:hlinkClick r:id="rId4"/>
              </a:rPr>
              <a:t>Acceleration Policy FAQ</a:t>
            </a:r>
            <a:endParaRPr lang="en-US" sz="2000" dirty="0">
              <a:latin typeface="Times New Roman"/>
              <a:ea typeface="MS PGothic"/>
              <a:cs typeface="Calibri"/>
            </a:endParaRPr>
          </a:p>
        </p:txBody>
      </p:sp>
      <p:sp>
        <p:nvSpPr>
          <p:cNvPr id="3" name="Arrow: Right 2">
            <a:extLst>
              <a:ext uri="{FF2B5EF4-FFF2-40B4-BE49-F238E27FC236}">
                <a16:creationId xmlns:a16="http://schemas.microsoft.com/office/drawing/2014/main" xmlns="" id="{21A29100-BAAE-4A3A-947B-D3079BD3FEAD}"/>
              </a:ext>
            </a:extLst>
          </p:cNvPr>
          <p:cNvSpPr/>
          <p:nvPr/>
        </p:nvSpPr>
        <p:spPr>
          <a:xfrm>
            <a:off x="317213" y="1404137"/>
            <a:ext cx="524848" cy="373224"/>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rrow: Right 4">
            <a:extLst>
              <a:ext uri="{FF2B5EF4-FFF2-40B4-BE49-F238E27FC236}">
                <a16:creationId xmlns:a16="http://schemas.microsoft.com/office/drawing/2014/main" xmlns="" id="{F7ED9883-E4B9-43D4-9D7B-357D7CABC39A}"/>
              </a:ext>
            </a:extLst>
          </p:cNvPr>
          <p:cNvSpPr/>
          <p:nvPr/>
        </p:nvSpPr>
        <p:spPr>
          <a:xfrm>
            <a:off x="316700" y="3241132"/>
            <a:ext cx="524848" cy="373224"/>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Right 8">
            <a:extLst>
              <a:ext uri="{FF2B5EF4-FFF2-40B4-BE49-F238E27FC236}">
                <a16:creationId xmlns:a16="http://schemas.microsoft.com/office/drawing/2014/main" xmlns="" id="{3EB97077-DF88-4EAC-A5E8-AAC07AD9D60B}"/>
              </a:ext>
            </a:extLst>
          </p:cNvPr>
          <p:cNvSpPr/>
          <p:nvPr/>
        </p:nvSpPr>
        <p:spPr>
          <a:xfrm>
            <a:off x="328629" y="2060730"/>
            <a:ext cx="524848" cy="373224"/>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Right 6">
            <a:extLst>
              <a:ext uri="{FF2B5EF4-FFF2-40B4-BE49-F238E27FC236}">
                <a16:creationId xmlns:a16="http://schemas.microsoft.com/office/drawing/2014/main" xmlns="" id="{B0BF3118-D5AE-4327-8D64-488F04609093}"/>
              </a:ext>
            </a:extLst>
          </p:cNvPr>
          <p:cNvSpPr/>
          <p:nvPr/>
        </p:nvSpPr>
        <p:spPr>
          <a:xfrm>
            <a:off x="328628" y="4324427"/>
            <a:ext cx="524848" cy="373224"/>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the gifted child  is a CHILD First! ">
            <a:extLst>
              <a:ext uri="{FF2B5EF4-FFF2-40B4-BE49-F238E27FC236}">
                <a16:creationId xmlns:a16="http://schemas.microsoft.com/office/drawing/2014/main" xmlns="" id="{947D4246-00F3-4432-BD63-06E881EEF8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609600"/>
            <a:ext cx="7340600" cy="550545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34819" name="TextBox 2">
            <a:extLst>
              <a:ext uri="{FF2B5EF4-FFF2-40B4-BE49-F238E27FC236}">
                <a16:creationId xmlns:a16="http://schemas.microsoft.com/office/drawing/2014/main" xmlns="" id="{006808ED-C98A-4D6E-9EAE-C6EF5D2541FF}"/>
              </a:ext>
            </a:extLst>
          </p:cNvPr>
          <p:cNvSpPr txBox="1">
            <a:spLocks noChangeArrowheads="1"/>
          </p:cNvSpPr>
          <p:nvPr/>
        </p:nvSpPr>
        <p:spPr bwMode="auto">
          <a:xfrm rot="-387915">
            <a:off x="1111250" y="3136900"/>
            <a:ext cx="4343400" cy="1030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0000"/>
              </a:lnSpc>
              <a:spcBef>
                <a:spcPts val="1000"/>
              </a:spcBef>
              <a:buSzPct val="125000"/>
              <a:buFont typeface="Arial" panose="020B0604020202020204" pitchFamily="34" charset="0"/>
              <a:buChar char="•"/>
              <a:defRPr sz="2400">
                <a:solidFill>
                  <a:schemeClr val="tx1"/>
                </a:solidFill>
                <a:latin typeface="Tw Cen MT" panose="020B0602020104020603" pitchFamily="34" charset="0"/>
              </a:defRPr>
            </a:lvl1pPr>
            <a:lvl2pPr marL="742950" indent="-285750">
              <a:lnSpc>
                <a:spcPct val="120000"/>
              </a:lnSpc>
              <a:spcBef>
                <a:spcPts val="500"/>
              </a:spcBef>
              <a:buSzPct val="125000"/>
              <a:buFont typeface="Arial" panose="020B0604020202020204" pitchFamily="34" charset="0"/>
              <a:buChar char="•"/>
              <a:defRPr sz="2000">
                <a:solidFill>
                  <a:schemeClr val="tx1"/>
                </a:solidFill>
                <a:latin typeface="Tw Cen MT" panose="020B0602020104020603" pitchFamily="34" charset="0"/>
              </a:defRPr>
            </a:lvl2pPr>
            <a:lvl3pPr marL="1143000" indent="-228600">
              <a:lnSpc>
                <a:spcPct val="120000"/>
              </a:lnSpc>
              <a:spcBef>
                <a:spcPts val="500"/>
              </a:spcBef>
              <a:buSzPct val="125000"/>
              <a:buFont typeface="Arial" panose="020B0604020202020204" pitchFamily="34" charset="0"/>
              <a:buChar char="•"/>
              <a:defRPr>
                <a:solidFill>
                  <a:schemeClr val="tx1"/>
                </a:solidFill>
                <a:latin typeface="Tw Cen MT" panose="020B0602020104020603" pitchFamily="34" charset="0"/>
              </a:defRPr>
            </a:lvl3pPr>
            <a:lvl4pPr marL="1600200" indent="-228600">
              <a:lnSpc>
                <a:spcPct val="120000"/>
              </a:lnSpc>
              <a:spcBef>
                <a:spcPts val="500"/>
              </a:spcBef>
              <a:buSzPct val="125000"/>
              <a:buFont typeface="Arial" panose="020B0604020202020204" pitchFamily="34" charset="0"/>
              <a:buChar char="•"/>
              <a:defRPr sz="1600">
                <a:solidFill>
                  <a:schemeClr val="tx1"/>
                </a:solidFill>
                <a:latin typeface="Tw Cen MT" panose="020B0602020104020603" pitchFamily="34" charset="0"/>
              </a:defRPr>
            </a:lvl4pPr>
            <a:lvl5pPr marL="2057400" indent="-228600">
              <a:lnSpc>
                <a:spcPct val="120000"/>
              </a:lnSpc>
              <a:spcBef>
                <a:spcPts val="500"/>
              </a:spcBef>
              <a:buSzPct val="125000"/>
              <a:buFont typeface="Arial" panose="020B0604020202020204" pitchFamily="34" charset="0"/>
              <a:buChar char="•"/>
              <a:defRPr sz="1600">
                <a:solidFill>
                  <a:schemeClr val="tx1"/>
                </a:solidFill>
                <a:latin typeface="Tw Cen MT" panose="020B0602020104020603" pitchFamily="34" charset="0"/>
              </a:defRPr>
            </a:lvl5pPr>
            <a:lvl6pPr marL="2514600" indent="-228600" fontAlgn="base">
              <a:lnSpc>
                <a:spcPct val="120000"/>
              </a:lnSpc>
              <a:spcBef>
                <a:spcPts val="500"/>
              </a:spcBef>
              <a:spcAft>
                <a:spcPct val="0"/>
              </a:spcAft>
              <a:buSzPct val="125000"/>
              <a:buFont typeface="Arial" panose="020B0604020202020204" pitchFamily="34" charset="0"/>
              <a:buChar char="•"/>
              <a:defRPr sz="1600">
                <a:solidFill>
                  <a:schemeClr val="tx1"/>
                </a:solidFill>
                <a:latin typeface="Tw Cen MT" panose="020B0602020104020603" pitchFamily="34" charset="0"/>
              </a:defRPr>
            </a:lvl6pPr>
            <a:lvl7pPr marL="2971800" indent="-228600" fontAlgn="base">
              <a:lnSpc>
                <a:spcPct val="120000"/>
              </a:lnSpc>
              <a:spcBef>
                <a:spcPts val="500"/>
              </a:spcBef>
              <a:spcAft>
                <a:spcPct val="0"/>
              </a:spcAft>
              <a:buSzPct val="125000"/>
              <a:buFont typeface="Arial" panose="020B0604020202020204" pitchFamily="34" charset="0"/>
              <a:buChar char="•"/>
              <a:defRPr sz="1600">
                <a:solidFill>
                  <a:schemeClr val="tx1"/>
                </a:solidFill>
                <a:latin typeface="Tw Cen MT" panose="020B0602020104020603" pitchFamily="34" charset="0"/>
              </a:defRPr>
            </a:lvl7pPr>
            <a:lvl8pPr marL="3429000" indent="-228600" fontAlgn="base">
              <a:lnSpc>
                <a:spcPct val="120000"/>
              </a:lnSpc>
              <a:spcBef>
                <a:spcPts val="500"/>
              </a:spcBef>
              <a:spcAft>
                <a:spcPct val="0"/>
              </a:spcAft>
              <a:buSzPct val="125000"/>
              <a:buFont typeface="Arial" panose="020B0604020202020204" pitchFamily="34" charset="0"/>
              <a:buChar char="•"/>
              <a:defRPr sz="1600">
                <a:solidFill>
                  <a:schemeClr val="tx1"/>
                </a:solidFill>
                <a:latin typeface="Tw Cen MT" panose="020B0602020104020603" pitchFamily="34" charset="0"/>
              </a:defRPr>
            </a:lvl8pPr>
            <a:lvl9pPr marL="3886200" indent="-228600" fontAlgn="base">
              <a:lnSpc>
                <a:spcPct val="120000"/>
              </a:lnSpc>
              <a:spcBef>
                <a:spcPts val="500"/>
              </a:spcBef>
              <a:spcAft>
                <a:spcPct val="0"/>
              </a:spcAft>
              <a:buSzPct val="125000"/>
              <a:buFont typeface="Arial" panose="020B0604020202020204" pitchFamily="34" charset="0"/>
              <a:buChar char="•"/>
              <a:defRPr sz="1600">
                <a:solidFill>
                  <a:schemeClr val="tx1"/>
                </a:solidFill>
                <a:latin typeface="Tw Cen MT" panose="020B0602020104020603" pitchFamily="34" charset="0"/>
              </a:defRPr>
            </a:lvl9pPr>
          </a:lstStyle>
          <a:p>
            <a:pPr eaLnBrk="1" hangingPunct="1">
              <a:lnSpc>
                <a:spcPct val="100000"/>
              </a:lnSpc>
              <a:spcBef>
                <a:spcPct val="0"/>
              </a:spcBef>
              <a:spcAft>
                <a:spcPts val="600"/>
              </a:spcAft>
              <a:buSzTx/>
              <a:buFontTx/>
              <a:buNone/>
            </a:pPr>
            <a:r>
              <a:rPr lang="en-US" altLang="en-US" sz="2800" b="1">
                <a:solidFill>
                  <a:srgbClr val="FFFF00"/>
                </a:solidFill>
                <a:latin typeface="Bookman Old Style" panose="02050604050505020204" pitchFamily="18" charset="0"/>
              </a:rPr>
              <a:t>First and foremost, </a:t>
            </a:r>
          </a:p>
          <a:p>
            <a:pPr eaLnBrk="1" hangingPunct="1">
              <a:lnSpc>
                <a:spcPct val="100000"/>
              </a:lnSpc>
              <a:spcBef>
                <a:spcPct val="0"/>
              </a:spcBef>
              <a:buSzTx/>
              <a:buFontTx/>
              <a:buNone/>
            </a:pPr>
            <a:r>
              <a:rPr lang="en-US" altLang="en-US" sz="2800" b="1">
                <a:solidFill>
                  <a:srgbClr val="FFFF00"/>
                </a:solidFill>
                <a:latin typeface="Bookman Old Style" panose="02050604050505020204" pitchFamily="18" charset="0"/>
              </a:rPr>
              <a:t>always remember that</a:t>
            </a:r>
          </a:p>
        </p:txBody>
      </p:sp>
    </p:spTree>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xmlns="" id="{9847C6A5-9EAD-4EBF-89B0-52F1C9B314DF}"/>
              </a:ext>
            </a:extLst>
          </p:cNvPr>
          <p:cNvSpPr>
            <a:spLocks noGrp="1" noChangeArrowheads="1"/>
          </p:cNvSpPr>
          <p:nvPr>
            <p:ph type="title"/>
          </p:nvPr>
        </p:nvSpPr>
        <p:spPr>
          <a:xfrm>
            <a:off x="1097643" y="445741"/>
            <a:ext cx="6946900" cy="914400"/>
          </a:xfrm>
        </p:spPr>
        <p:txBody>
          <a:bodyPr>
            <a:normAutofit/>
          </a:bodyPr>
          <a:lstStyle/>
          <a:p>
            <a:pPr algn="ctr">
              <a:defRPr/>
            </a:pPr>
            <a:r>
              <a:rPr lang="en-US" sz="4800" b="1">
                <a:solidFill>
                  <a:srgbClr val="FFFF00"/>
                </a:solidFill>
                <a:latin typeface="Calibri"/>
                <a:cs typeface="Calibri"/>
              </a:rPr>
              <a:t>Our history</a:t>
            </a:r>
            <a:endParaRPr lang="en-US" sz="4400" b="1">
              <a:solidFill>
                <a:srgbClr val="FFFF00"/>
              </a:solidFill>
              <a:latin typeface="Calibri" panose="020F0502020204030204" pitchFamily="34" charset="0"/>
              <a:cs typeface="Calibri"/>
            </a:endParaRPr>
          </a:p>
        </p:txBody>
      </p:sp>
      <p:sp>
        <p:nvSpPr>
          <p:cNvPr id="6147" name="Rectangle 3">
            <a:extLst>
              <a:ext uri="{FF2B5EF4-FFF2-40B4-BE49-F238E27FC236}">
                <a16:creationId xmlns:a16="http://schemas.microsoft.com/office/drawing/2014/main" xmlns="" id="{F3F3F01B-5F53-462E-97BC-46854809942E}"/>
              </a:ext>
            </a:extLst>
          </p:cNvPr>
          <p:cNvSpPr>
            <a:spLocks noGrp="1" noChangeArrowheads="1"/>
          </p:cNvSpPr>
          <p:nvPr>
            <p:ph idx="1"/>
          </p:nvPr>
        </p:nvSpPr>
        <p:spPr>
          <a:xfrm>
            <a:off x="907144" y="1438919"/>
            <a:ext cx="7920256" cy="5047861"/>
          </a:xfrm>
        </p:spPr>
        <p:txBody>
          <a:bodyPr vert="horz" lIns="91440" tIns="45720" rIns="91440" bIns="45720" rtlCol="0" anchor="ctr">
            <a:noAutofit/>
          </a:bodyPr>
          <a:lstStyle/>
          <a:p>
            <a:pPr marL="0" indent="0">
              <a:buNone/>
            </a:pPr>
            <a:r>
              <a:rPr lang="en-US" altLang="en-US" sz="3400">
                <a:latin typeface="Calibri"/>
                <a:cs typeface="Calibri"/>
              </a:rPr>
              <a:t>CMSD</a:t>
            </a:r>
            <a:r>
              <a:rPr lang="ja-JP" altLang="en-US" sz="3400">
                <a:latin typeface="Calibri"/>
                <a:ea typeface="ＭＳ Ｐゴシック"/>
                <a:cs typeface="Calibri"/>
              </a:rPr>
              <a:t>’</a:t>
            </a:r>
            <a:r>
              <a:rPr lang="en-US" altLang="ja-JP" sz="3400">
                <a:latin typeface="Calibri"/>
                <a:ea typeface="ＭＳ Ｐゴシック"/>
                <a:cs typeface="Calibri"/>
              </a:rPr>
              <a:t>s Major Work Program is the longest running gifted program in the United States</a:t>
            </a:r>
            <a:endParaRPr lang="en-US" altLang="en-US" sz="3400">
              <a:latin typeface="Calibri"/>
              <a:ea typeface="ＭＳ Ｐゴシック"/>
              <a:cs typeface="Calibri"/>
            </a:endParaRPr>
          </a:p>
          <a:p>
            <a:pPr>
              <a:spcAft>
                <a:spcPts val="1500"/>
              </a:spcAft>
            </a:pPr>
            <a:endParaRPr lang="en-US" altLang="ja-JP" sz="800">
              <a:latin typeface="Calibri"/>
              <a:ea typeface="ＭＳ Ｐゴシック"/>
              <a:cs typeface="Calibri"/>
            </a:endParaRPr>
          </a:p>
          <a:p>
            <a:pPr marL="0" indent="0">
              <a:buNone/>
            </a:pPr>
            <a:r>
              <a:rPr lang="en-US" altLang="en-US" sz="3400">
                <a:latin typeface="Calibri"/>
                <a:cs typeface="Calibri"/>
              </a:rPr>
              <a:t>Major Work began in 1921 at Denison Elementary School</a:t>
            </a:r>
          </a:p>
          <a:p>
            <a:pPr marL="0" indent="0">
              <a:buNone/>
            </a:pPr>
            <a:endParaRPr lang="en-US" altLang="en-US" sz="800">
              <a:latin typeface="Calibri"/>
              <a:cs typeface="Calibri"/>
            </a:endParaRPr>
          </a:p>
          <a:p>
            <a:pPr marL="0" indent="0">
              <a:buNone/>
            </a:pPr>
            <a:r>
              <a:rPr lang="en-US" altLang="en-US" sz="3400">
                <a:latin typeface="Calibri"/>
                <a:cs typeface="Calibri"/>
              </a:rPr>
              <a:t>Today, Major Work services about 1,000 gifted students in grades 2-6 at 20 Cleveland schools</a:t>
            </a:r>
          </a:p>
        </p:txBody>
      </p:sp>
      <p:sp>
        <p:nvSpPr>
          <p:cNvPr id="2" name="Arrow: Right 1">
            <a:extLst>
              <a:ext uri="{FF2B5EF4-FFF2-40B4-BE49-F238E27FC236}">
                <a16:creationId xmlns:a16="http://schemas.microsoft.com/office/drawing/2014/main" xmlns="" id="{02DA850E-B0B5-42EE-A0D1-88A3CD586A82}"/>
              </a:ext>
            </a:extLst>
          </p:cNvPr>
          <p:cNvSpPr/>
          <p:nvPr/>
        </p:nvSpPr>
        <p:spPr>
          <a:xfrm>
            <a:off x="432194" y="1833743"/>
            <a:ext cx="431541" cy="338235"/>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Right 2">
            <a:extLst>
              <a:ext uri="{FF2B5EF4-FFF2-40B4-BE49-F238E27FC236}">
                <a16:creationId xmlns:a16="http://schemas.microsoft.com/office/drawing/2014/main" xmlns="" id="{2C6F6750-461D-4D30-ACC1-493DCEEB82F2}"/>
              </a:ext>
            </a:extLst>
          </p:cNvPr>
          <p:cNvSpPr/>
          <p:nvPr/>
        </p:nvSpPr>
        <p:spPr>
          <a:xfrm>
            <a:off x="432971" y="3315755"/>
            <a:ext cx="408214" cy="338235"/>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rrow: Right 4">
            <a:extLst>
              <a:ext uri="{FF2B5EF4-FFF2-40B4-BE49-F238E27FC236}">
                <a16:creationId xmlns:a16="http://schemas.microsoft.com/office/drawing/2014/main" xmlns="" id="{8419A9AE-C281-4128-BECA-31660624404D}"/>
              </a:ext>
            </a:extLst>
          </p:cNvPr>
          <p:cNvSpPr/>
          <p:nvPr/>
        </p:nvSpPr>
        <p:spPr>
          <a:xfrm>
            <a:off x="433749" y="4669471"/>
            <a:ext cx="408214" cy="349898"/>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xmlns="" id="{73DEA281-BB14-40EB-8277-2DFF87E23425}"/>
              </a:ext>
            </a:extLst>
          </p:cNvPr>
          <p:cNvSpPr>
            <a:spLocks noGrp="1" noChangeArrowheads="1"/>
          </p:cNvSpPr>
          <p:nvPr>
            <p:ph type="title"/>
          </p:nvPr>
        </p:nvSpPr>
        <p:spPr>
          <a:xfrm>
            <a:off x="583164" y="486747"/>
            <a:ext cx="7977672" cy="762000"/>
          </a:xfrm>
        </p:spPr>
        <p:txBody>
          <a:bodyPr>
            <a:noAutofit/>
          </a:bodyPr>
          <a:lstStyle/>
          <a:p>
            <a:pPr algn="ctr">
              <a:defRPr/>
            </a:pPr>
            <a:r>
              <a:rPr lang="en-US" sz="4800" b="1">
                <a:solidFill>
                  <a:srgbClr val="FFFF00"/>
                </a:solidFill>
                <a:latin typeface="Calibri"/>
                <a:cs typeface="Calibri"/>
              </a:rPr>
              <a:t>Identification  vs. Service</a:t>
            </a:r>
          </a:p>
        </p:txBody>
      </p:sp>
      <p:sp>
        <p:nvSpPr>
          <p:cNvPr id="6147" name="Rectangle 3">
            <a:extLst>
              <a:ext uri="{FF2B5EF4-FFF2-40B4-BE49-F238E27FC236}">
                <a16:creationId xmlns:a16="http://schemas.microsoft.com/office/drawing/2014/main" xmlns="" id="{B3F4CD6C-87EE-44B4-A5C9-E204564BD5E9}"/>
              </a:ext>
            </a:extLst>
          </p:cNvPr>
          <p:cNvSpPr>
            <a:spLocks noGrp="1" noChangeArrowheads="1"/>
          </p:cNvSpPr>
          <p:nvPr>
            <p:ph idx="1"/>
          </p:nvPr>
        </p:nvSpPr>
        <p:spPr>
          <a:xfrm>
            <a:off x="1087163" y="1834581"/>
            <a:ext cx="7681895" cy="4928559"/>
          </a:xfrm>
        </p:spPr>
        <p:txBody>
          <a:bodyPr rtlCol="0">
            <a:noAutofit/>
          </a:bodyPr>
          <a:lstStyle/>
          <a:p>
            <a:pPr marL="0" indent="0" fontAlgn="auto">
              <a:lnSpc>
                <a:spcPct val="90000"/>
              </a:lnSpc>
              <a:spcBef>
                <a:spcPts val="0"/>
              </a:spcBef>
              <a:spcAft>
                <a:spcPts val="0"/>
              </a:spcAft>
              <a:buNone/>
              <a:defRPr/>
            </a:pPr>
            <a:r>
              <a:rPr lang="en-US" sz="3400">
                <a:effectLst>
                  <a:outerShdw blurRad="38100" dist="38100" dir="2700000" algn="tl">
                    <a:srgbClr val="000000">
                      <a:alpha val="43137"/>
                    </a:srgbClr>
                  </a:outerShdw>
                </a:effectLst>
                <a:latin typeface="Calibri"/>
                <a:cs typeface="Calibri"/>
              </a:rPr>
              <a:t>Criteria for gifted </a:t>
            </a:r>
            <a:r>
              <a:rPr lang="en-US" sz="3400" b="1">
                <a:solidFill>
                  <a:srgbClr val="FFFF00"/>
                </a:solidFill>
                <a:effectLst>
                  <a:outerShdw blurRad="38100" dist="38100" dir="2700000" algn="tl">
                    <a:srgbClr val="000000">
                      <a:alpha val="43137"/>
                    </a:srgbClr>
                  </a:outerShdw>
                </a:effectLst>
                <a:latin typeface="Calibri"/>
                <a:cs typeface="Calibri"/>
              </a:rPr>
              <a:t>identification</a:t>
            </a:r>
            <a:r>
              <a:rPr lang="en-US" sz="3400">
                <a:solidFill>
                  <a:srgbClr val="FFFF00"/>
                </a:solidFill>
                <a:effectLst>
                  <a:outerShdw blurRad="38100" dist="38100" dir="2700000" algn="tl">
                    <a:srgbClr val="000000">
                      <a:alpha val="43137"/>
                    </a:srgbClr>
                  </a:outerShdw>
                </a:effectLst>
                <a:latin typeface="Calibri"/>
                <a:cs typeface="Calibri"/>
              </a:rPr>
              <a:t> </a:t>
            </a:r>
            <a:r>
              <a:rPr lang="en-US" sz="3400">
                <a:effectLst>
                  <a:outerShdw blurRad="38100" dist="38100" dir="2700000" algn="tl">
                    <a:srgbClr val="000000">
                      <a:alpha val="43137"/>
                    </a:srgbClr>
                  </a:outerShdw>
                </a:effectLst>
                <a:latin typeface="Calibri"/>
                <a:cs typeface="Calibri"/>
              </a:rPr>
              <a:t>is set by the ODE.</a:t>
            </a:r>
            <a:endParaRPr lang="en-US" sz="3400">
              <a:latin typeface="Calibri"/>
              <a:cs typeface="Calibri"/>
            </a:endParaRPr>
          </a:p>
          <a:p>
            <a:pPr>
              <a:lnSpc>
                <a:spcPct val="90000"/>
              </a:lnSpc>
              <a:spcAft>
                <a:spcPts val="0"/>
              </a:spcAft>
              <a:defRPr/>
            </a:pPr>
            <a:endParaRPr lang="en-US" sz="800">
              <a:latin typeface="Calibri"/>
              <a:cs typeface="Calibri"/>
            </a:endParaRPr>
          </a:p>
          <a:p>
            <a:pPr marL="0" indent="0" fontAlgn="auto">
              <a:lnSpc>
                <a:spcPct val="90000"/>
              </a:lnSpc>
              <a:spcBef>
                <a:spcPts val="0"/>
              </a:spcBef>
              <a:spcAft>
                <a:spcPts val="0"/>
              </a:spcAft>
              <a:buNone/>
              <a:defRPr/>
            </a:pPr>
            <a:r>
              <a:rPr lang="en-US" sz="3400">
                <a:effectLst>
                  <a:outerShdw blurRad="38100" dist="38100" dir="2700000" algn="tl">
                    <a:srgbClr val="000000">
                      <a:alpha val="43137"/>
                    </a:srgbClr>
                  </a:outerShdw>
                </a:effectLst>
                <a:latin typeface="Calibri"/>
                <a:cs typeface="Calibri"/>
              </a:rPr>
              <a:t>Criteria for gifted </a:t>
            </a:r>
            <a:r>
              <a:rPr lang="en-US" sz="3400" b="1">
                <a:solidFill>
                  <a:srgbClr val="FFFF00"/>
                </a:solidFill>
                <a:effectLst>
                  <a:outerShdw blurRad="38100" dist="38100" dir="2700000" algn="tl">
                    <a:srgbClr val="000000">
                      <a:alpha val="43137"/>
                    </a:srgbClr>
                  </a:outerShdw>
                </a:effectLst>
                <a:latin typeface="Calibri"/>
                <a:cs typeface="Calibri"/>
              </a:rPr>
              <a:t>service</a:t>
            </a:r>
            <a:r>
              <a:rPr lang="en-US" sz="3400">
                <a:solidFill>
                  <a:srgbClr val="FFFF00"/>
                </a:solidFill>
                <a:effectLst>
                  <a:outerShdw blurRad="38100" dist="38100" dir="2700000" algn="tl">
                    <a:srgbClr val="000000">
                      <a:alpha val="43137"/>
                    </a:srgbClr>
                  </a:outerShdw>
                </a:effectLst>
                <a:latin typeface="Calibri"/>
                <a:cs typeface="Calibri"/>
              </a:rPr>
              <a:t> </a:t>
            </a:r>
            <a:r>
              <a:rPr lang="en-US" sz="3400">
                <a:effectLst>
                  <a:outerShdw blurRad="38100" dist="38100" dir="2700000" algn="tl">
                    <a:srgbClr val="000000">
                      <a:alpha val="43137"/>
                    </a:srgbClr>
                  </a:outerShdw>
                </a:effectLst>
                <a:latin typeface="Calibri"/>
                <a:cs typeface="Calibri"/>
              </a:rPr>
              <a:t>is set by individual school districts</a:t>
            </a:r>
            <a:r>
              <a:rPr lang="en-US" sz="3400">
                <a:latin typeface="Calibri"/>
                <a:cs typeface="Calibri"/>
              </a:rPr>
              <a:t>.</a:t>
            </a:r>
          </a:p>
          <a:p>
            <a:pPr>
              <a:lnSpc>
                <a:spcPct val="90000"/>
              </a:lnSpc>
              <a:spcBef>
                <a:spcPts val="0"/>
              </a:spcBef>
              <a:spcAft>
                <a:spcPts val="0"/>
              </a:spcAft>
              <a:defRPr/>
            </a:pPr>
            <a:endParaRPr lang="en-US" sz="800">
              <a:latin typeface="Calibri"/>
              <a:cs typeface="Calibri"/>
            </a:endParaRPr>
          </a:p>
          <a:p>
            <a:pPr marL="0" indent="0">
              <a:lnSpc>
                <a:spcPct val="90000"/>
              </a:lnSpc>
              <a:spcAft>
                <a:spcPts val="0"/>
              </a:spcAft>
              <a:buNone/>
              <a:defRPr/>
            </a:pPr>
            <a:r>
              <a:rPr lang="en-US" sz="3400">
                <a:effectLst>
                  <a:outerShdw blurRad="38100" dist="38100" dir="2700000" algn="tl">
                    <a:srgbClr val="000000">
                      <a:alpha val="43137"/>
                    </a:srgbClr>
                  </a:outerShdw>
                </a:effectLst>
                <a:latin typeface="Calibri"/>
                <a:cs typeface="Calibri"/>
              </a:rPr>
              <a:t>Ohio law states that gifted students must be identified, but does not</a:t>
            </a:r>
            <a:r>
              <a:rPr lang="en-US" sz="3400">
                <a:solidFill>
                  <a:srgbClr val="FFFF00"/>
                </a:solidFill>
                <a:effectLst>
                  <a:outerShdw blurRad="38100" dist="38100" dir="2700000" algn="tl">
                    <a:srgbClr val="000000">
                      <a:alpha val="43137"/>
                    </a:srgbClr>
                  </a:outerShdw>
                </a:effectLst>
                <a:latin typeface="Calibri"/>
                <a:cs typeface="Calibri"/>
              </a:rPr>
              <a:t> </a:t>
            </a:r>
            <a:r>
              <a:rPr lang="en-US" sz="3400">
                <a:effectLst>
                  <a:outerShdw blurRad="38100" dist="38100" dir="2700000" algn="tl">
                    <a:srgbClr val="000000">
                      <a:alpha val="43137"/>
                    </a:srgbClr>
                  </a:outerShdw>
                </a:effectLst>
                <a:latin typeface="Calibri"/>
                <a:cs typeface="Calibri"/>
              </a:rPr>
              <a:t>require gifted service.</a:t>
            </a:r>
            <a:endParaRPr lang="en-US" sz="3400">
              <a:latin typeface="Calibri"/>
              <a:cs typeface="Calibri"/>
            </a:endParaRPr>
          </a:p>
          <a:p>
            <a:pPr>
              <a:lnSpc>
                <a:spcPct val="90000"/>
              </a:lnSpc>
              <a:spcAft>
                <a:spcPts val="0"/>
              </a:spcAft>
              <a:defRPr/>
            </a:pPr>
            <a:endParaRPr lang="en-US" sz="800">
              <a:effectLst>
                <a:outerShdw blurRad="38100" dist="38100" dir="2700000" algn="tl">
                  <a:srgbClr val="000000">
                    <a:alpha val="43137"/>
                  </a:srgbClr>
                </a:outerShdw>
              </a:effectLst>
              <a:latin typeface="Calibri"/>
              <a:cs typeface="Calibri"/>
            </a:endParaRPr>
          </a:p>
          <a:p>
            <a:pPr marL="0" indent="0">
              <a:lnSpc>
                <a:spcPct val="90000"/>
              </a:lnSpc>
              <a:spcAft>
                <a:spcPts val="0"/>
              </a:spcAft>
              <a:buNone/>
              <a:defRPr/>
            </a:pPr>
            <a:r>
              <a:rPr lang="en-US" sz="3400">
                <a:effectLst>
                  <a:outerShdw blurRad="38100" dist="38100" dir="2700000" algn="tl">
                    <a:srgbClr val="000000">
                      <a:alpha val="43137"/>
                    </a:srgbClr>
                  </a:outerShdw>
                </a:effectLst>
                <a:latin typeface="Calibri"/>
                <a:cs typeface="Calibri"/>
              </a:rPr>
              <a:t>CMSD strives to service all identified students from 2nd – 8th grade.</a:t>
            </a:r>
            <a:endParaRPr lang="en-US" sz="3400">
              <a:effectLst>
                <a:outerShdw blurRad="38100" dist="38100" dir="2700000" algn="tl">
                  <a:srgbClr val="000000">
                    <a:alpha val="43137"/>
                  </a:srgbClr>
                </a:outerShdw>
              </a:effectLst>
              <a:latin typeface="Calibri" pitchFamily="34" charset="0"/>
              <a:cs typeface="Calibri"/>
            </a:endParaRPr>
          </a:p>
          <a:p>
            <a:pPr>
              <a:lnSpc>
                <a:spcPct val="90000"/>
              </a:lnSpc>
              <a:spcAft>
                <a:spcPts val="0"/>
              </a:spcAft>
              <a:defRPr/>
            </a:pPr>
            <a:endParaRPr lang="en-US" sz="3000">
              <a:latin typeface="Calibri" pitchFamily="34" charset="0"/>
              <a:cs typeface="Calibri"/>
            </a:endParaRPr>
          </a:p>
          <a:p>
            <a:pPr>
              <a:lnSpc>
                <a:spcPct val="90000"/>
              </a:lnSpc>
              <a:spcAft>
                <a:spcPts val="0"/>
              </a:spcAft>
              <a:defRPr/>
            </a:pPr>
            <a:endParaRPr lang="en-US" sz="3000">
              <a:latin typeface="Calibri" pitchFamily="34" charset="0"/>
              <a:cs typeface="Calibri"/>
            </a:endParaRPr>
          </a:p>
        </p:txBody>
      </p:sp>
      <p:sp>
        <p:nvSpPr>
          <p:cNvPr id="2" name="Arrow: Right 1">
            <a:extLst>
              <a:ext uri="{FF2B5EF4-FFF2-40B4-BE49-F238E27FC236}">
                <a16:creationId xmlns:a16="http://schemas.microsoft.com/office/drawing/2014/main" xmlns="" id="{D0B90E39-35BE-404B-970E-09E43453B38B}"/>
              </a:ext>
            </a:extLst>
          </p:cNvPr>
          <p:cNvSpPr/>
          <p:nvPr/>
        </p:nvSpPr>
        <p:spPr>
          <a:xfrm>
            <a:off x="548828" y="2731815"/>
            <a:ext cx="373224" cy="303245"/>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rrow: Right 5">
            <a:extLst>
              <a:ext uri="{FF2B5EF4-FFF2-40B4-BE49-F238E27FC236}">
                <a16:creationId xmlns:a16="http://schemas.microsoft.com/office/drawing/2014/main" xmlns="" id="{406C2354-74F3-41E3-A552-41409E3A840C}"/>
              </a:ext>
            </a:extLst>
          </p:cNvPr>
          <p:cNvSpPr/>
          <p:nvPr/>
        </p:nvSpPr>
        <p:spPr>
          <a:xfrm>
            <a:off x="583816" y="1670457"/>
            <a:ext cx="373224" cy="326572"/>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Right 6">
            <a:extLst>
              <a:ext uri="{FF2B5EF4-FFF2-40B4-BE49-F238E27FC236}">
                <a16:creationId xmlns:a16="http://schemas.microsoft.com/office/drawing/2014/main" xmlns="" id="{C454F981-9E23-43C8-9E7F-3DCF118A6C7E}"/>
              </a:ext>
            </a:extLst>
          </p:cNvPr>
          <p:cNvSpPr/>
          <p:nvPr/>
        </p:nvSpPr>
        <p:spPr>
          <a:xfrm>
            <a:off x="583816" y="5262743"/>
            <a:ext cx="373224" cy="314909"/>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Right 7">
            <a:extLst>
              <a:ext uri="{FF2B5EF4-FFF2-40B4-BE49-F238E27FC236}">
                <a16:creationId xmlns:a16="http://schemas.microsoft.com/office/drawing/2014/main" xmlns="" id="{087F5440-B5DE-4D53-8BE6-C2912365F3B0}"/>
              </a:ext>
            </a:extLst>
          </p:cNvPr>
          <p:cNvSpPr/>
          <p:nvPr/>
        </p:nvSpPr>
        <p:spPr>
          <a:xfrm>
            <a:off x="583815" y="3781507"/>
            <a:ext cx="373224" cy="279920"/>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a:extLst>
              <a:ext uri="{FF2B5EF4-FFF2-40B4-BE49-F238E27FC236}">
                <a16:creationId xmlns:a16="http://schemas.microsoft.com/office/drawing/2014/main" xmlns="" id="{2BC76812-551C-4B2B-9A53-4695825671DC}"/>
              </a:ext>
            </a:extLst>
          </p:cNvPr>
          <p:cNvSpPr>
            <a:spLocks noGrp="1" noChangeArrowheads="1"/>
          </p:cNvSpPr>
          <p:nvPr>
            <p:ph type="title"/>
          </p:nvPr>
        </p:nvSpPr>
        <p:spPr>
          <a:xfrm>
            <a:off x="1078463" y="375557"/>
            <a:ext cx="7010400" cy="1031875"/>
          </a:xfrm>
        </p:spPr>
        <p:txBody>
          <a:bodyPr>
            <a:normAutofit/>
          </a:bodyPr>
          <a:lstStyle/>
          <a:p>
            <a:pPr algn="ctr">
              <a:defRPr/>
            </a:pPr>
            <a:r>
              <a:rPr lang="en-US" sz="4800" b="1">
                <a:solidFill>
                  <a:srgbClr val="FFFF00"/>
                </a:solidFill>
                <a:latin typeface="Calibri"/>
                <a:cs typeface="Calibri"/>
              </a:rPr>
              <a:t> Identification process</a:t>
            </a:r>
          </a:p>
        </p:txBody>
      </p:sp>
      <p:sp>
        <p:nvSpPr>
          <p:cNvPr id="72707" name="Rectangle 3">
            <a:extLst>
              <a:ext uri="{FF2B5EF4-FFF2-40B4-BE49-F238E27FC236}">
                <a16:creationId xmlns:a16="http://schemas.microsoft.com/office/drawing/2014/main" xmlns="" id="{1F7C33B4-2A2E-4A3A-A0C4-6CE705960088}"/>
              </a:ext>
            </a:extLst>
          </p:cNvPr>
          <p:cNvSpPr>
            <a:spLocks noGrp="1" noChangeArrowheads="1"/>
          </p:cNvSpPr>
          <p:nvPr>
            <p:ph idx="1"/>
          </p:nvPr>
        </p:nvSpPr>
        <p:spPr>
          <a:xfrm>
            <a:off x="464197" y="1412260"/>
            <a:ext cx="8542172" cy="1254189"/>
          </a:xfrm>
        </p:spPr>
        <p:txBody>
          <a:bodyPr vert="horz" lIns="91440" tIns="45720" rIns="91440" bIns="45720" rtlCol="0" anchor="ctr">
            <a:noAutofit/>
          </a:bodyPr>
          <a:lstStyle/>
          <a:p>
            <a:pPr marL="0" indent="0" algn="ctr">
              <a:lnSpc>
                <a:spcPct val="90000"/>
              </a:lnSpc>
              <a:spcAft>
                <a:spcPts val="0"/>
              </a:spcAft>
              <a:buNone/>
              <a:defRPr/>
            </a:pPr>
            <a:r>
              <a:rPr lang="en-US" sz="4000" b="1">
                <a:effectLst>
                  <a:outerShdw blurRad="38100" dist="38100" dir="2700000" algn="tl">
                    <a:srgbClr val="000000">
                      <a:alpha val="43137"/>
                    </a:srgbClr>
                  </a:outerShdw>
                </a:effectLst>
                <a:latin typeface="Calibri"/>
                <a:cs typeface="Calibri"/>
              </a:rPr>
              <a:t>The Ohio Department</a:t>
            </a:r>
            <a:r>
              <a:rPr lang="en-US" sz="4000" b="1">
                <a:solidFill>
                  <a:srgbClr val="FFFFFF"/>
                </a:solidFill>
                <a:effectLst>
                  <a:outerShdw blurRad="38100" dist="38100" dir="2700000" algn="tl">
                    <a:srgbClr val="000000">
                      <a:alpha val="43137"/>
                    </a:srgbClr>
                  </a:outerShdw>
                </a:effectLst>
                <a:latin typeface="Calibri"/>
                <a:cs typeface="Calibri"/>
              </a:rPr>
              <a:t> of Education sets all criteria for gifted identification</a:t>
            </a:r>
            <a:r>
              <a:rPr lang="en-US" sz="4000" b="1">
                <a:solidFill>
                  <a:srgbClr val="FFFFFF"/>
                </a:solidFill>
                <a:effectLst>
                  <a:outerShdw blurRad="38100" dist="38100" dir="2700000" algn="tl">
                    <a:srgbClr val="000000">
                      <a:alpha val="43137"/>
                    </a:srgbClr>
                  </a:outerShdw>
                </a:effectLst>
                <a:latin typeface="+mj-lt"/>
              </a:rPr>
              <a:t> </a:t>
            </a:r>
            <a:endParaRPr lang="en-US" sz="4000" b="1">
              <a:solidFill>
                <a:srgbClr val="FFFFFF"/>
              </a:solidFill>
              <a:effectLst>
                <a:outerShdw blurRad="38100" dist="38100" dir="2700000" algn="tl">
                  <a:srgbClr val="000000">
                    <a:alpha val="43137"/>
                  </a:srgbClr>
                </a:outerShdw>
              </a:effectLst>
              <a:latin typeface="Calibri Light"/>
              <a:cs typeface="Calibri Light"/>
            </a:endParaRPr>
          </a:p>
        </p:txBody>
      </p:sp>
      <p:sp>
        <p:nvSpPr>
          <p:cNvPr id="2" name="TextBox 1">
            <a:extLst>
              <a:ext uri="{FF2B5EF4-FFF2-40B4-BE49-F238E27FC236}">
                <a16:creationId xmlns:a16="http://schemas.microsoft.com/office/drawing/2014/main" xmlns="" id="{BCAFA418-C4C5-4313-ACF4-6C10EA86E907}"/>
              </a:ext>
            </a:extLst>
          </p:cNvPr>
          <p:cNvSpPr txBox="1"/>
          <p:nvPr/>
        </p:nvSpPr>
        <p:spPr>
          <a:xfrm>
            <a:off x="1049019" y="4125523"/>
            <a:ext cx="7086600" cy="2308324"/>
          </a:xfrm>
          <a:prstGeom prst="rect">
            <a:avLst/>
          </a:prstGeom>
          <a:noFill/>
        </p:spPr>
        <p:txBody>
          <a:bodyPr anchor="t">
            <a:spAutoFit/>
          </a:bodyPr>
          <a:lstStyle>
            <a:lvl1pPr marL="342900" indent="-342900">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371600" indent="-4572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marL="914400" lvl="2" indent="0" eaLnBrk="1" hangingPunct="1">
              <a:lnSpc>
                <a:spcPct val="90000"/>
              </a:lnSpc>
              <a:buClr>
                <a:schemeClr val="accent1"/>
              </a:buClr>
              <a:defRPr/>
            </a:pPr>
            <a:r>
              <a:rPr lang="en-US" sz="4000">
                <a:effectLst>
                  <a:outerShdw blurRad="38100" dist="38100" dir="2700000" algn="tl">
                    <a:srgbClr val="000000"/>
                  </a:outerShdw>
                </a:effectLst>
                <a:latin typeface="Calibri"/>
                <a:ea typeface="MS PGothic"/>
                <a:cs typeface="Calibri"/>
              </a:rPr>
              <a:t>     Superior Cognitive Ability</a:t>
            </a:r>
            <a:endParaRPr lang="en-US" sz="4000">
              <a:latin typeface="Calibri"/>
              <a:ea typeface="MS PGothic"/>
              <a:cs typeface="Calibri"/>
            </a:endParaRPr>
          </a:p>
          <a:p>
            <a:pPr marL="914400" lvl="2" indent="0" eaLnBrk="1" hangingPunct="1">
              <a:lnSpc>
                <a:spcPct val="90000"/>
              </a:lnSpc>
              <a:buClr>
                <a:schemeClr val="accent1"/>
              </a:buClr>
              <a:defRPr/>
            </a:pPr>
            <a:r>
              <a:rPr lang="en-US" sz="4000">
                <a:effectLst>
                  <a:outerShdw blurRad="38100" dist="38100" dir="2700000" algn="tl">
                    <a:srgbClr val="000000"/>
                  </a:outerShdw>
                </a:effectLst>
                <a:latin typeface="Calibri"/>
                <a:ea typeface="MS PGothic"/>
                <a:cs typeface="Calibri"/>
              </a:rPr>
              <a:t>     Reading</a:t>
            </a:r>
            <a:endParaRPr lang="en-US" sz="4000">
              <a:latin typeface="Calibri"/>
              <a:ea typeface="MS PGothic"/>
              <a:cs typeface="Calibri"/>
            </a:endParaRPr>
          </a:p>
          <a:p>
            <a:pPr marL="914400" lvl="2" indent="0" eaLnBrk="1" hangingPunct="1">
              <a:lnSpc>
                <a:spcPct val="90000"/>
              </a:lnSpc>
              <a:buClr>
                <a:schemeClr val="accent1"/>
              </a:buClr>
              <a:defRPr/>
            </a:pPr>
            <a:r>
              <a:rPr lang="en-US" sz="4000">
                <a:effectLst>
                  <a:outerShdw blurRad="38100" dist="38100" dir="2700000" algn="tl">
                    <a:srgbClr val="000000"/>
                  </a:outerShdw>
                </a:effectLst>
                <a:latin typeface="Calibri"/>
                <a:ea typeface="MS PGothic"/>
                <a:cs typeface="Calibri"/>
              </a:rPr>
              <a:t>     Math </a:t>
            </a:r>
          </a:p>
          <a:p>
            <a:pPr marL="914400" lvl="2" indent="0">
              <a:lnSpc>
                <a:spcPct val="90000"/>
              </a:lnSpc>
              <a:buClr>
                <a:schemeClr val="accent1"/>
              </a:buClr>
              <a:defRPr/>
            </a:pPr>
            <a:r>
              <a:rPr lang="en-US" sz="4000">
                <a:effectLst>
                  <a:outerShdw blurRad="38100" dist="38100" dir="2700000" algn="tl">
                    <a:srgbClr val="000000"/>
                  </a:outerShdw>
                </a:effectLst>
                <a:latin typeface="Calibri"/>
                <a:ea typeface="MS PGothic"/>
                <a:cs typeface="Calibri"/>
              </a:rPr>
              <a:t>     Creative Thinking</a:t>
            </a:r>
            <a:endParaRPr lang="en-US" sz="4000">
              <a:cs typeface="Times New Roman" panose="02020603050405020304" pitchFamily="18" charset="0"/>
            </a:endParaRPr>
          </a:p>
        </p:txBody>
      </p:sp>
      <p:sp>
        <p:nvSpPr>
          <p:cNvPr id="7" name="TextBox 6">
            <a:extLst>
              <a:ext uri="{FF2B5EF4-FFF2-40B4-BE49-F238E27FC236}">
                <a16:creationId xmlns:a16="http://schemas.microsoft.com/office/drawing/2014/main" xmlns="" id="{949A6888-3186-4881-8FD8-18A0BD028184}"/>
              </a:ext>
            </a:extLst>
          </p:cNvPr>
          <p:cNvSpPr txBox="1"/>
          <p:nvPr/>
        </p:nvSpPr>
        <p:spPr>
          <a:xfrm>
            <a:off x="843612" y="2783018"/>
            <a:ext cx="7560160" cy="1200329"/>
          </a:xfrm>
          <a:prstGeom prst="rect">
            <a:avLst/>
          </a:prstGeom>
          <a:noFill/>
        </p:spPr>
        <p:txBody>
          <a:bodyPr wrap="square" anchor="t">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lgn="ctr" eaLnBrk="1" hangingPunct="1">
              <a:lnSpc>
                <a:spcPct val="90000"/>
              </a:lnSpc>
              <a:defRPr/>
            </a:pPr>
            <a:r>
              <a:rPr lang="en-US" sz="4000">
                <a:effectLst>
                  <a:outerShdw blurRad="38100" dist="38100" dir="2700000" algn="tl">
                    <a:srgbClr val="000000"/>
                  </a:outerShdw>
                </a:effectLst>
                <a:latin typeface="Calibri"/>
                <a:ea typeface="MS PGothic"/>
                <a:cs typeface="Calibri"/>
              </a:rPr>
              <a:t>CMSD identifies students in the following areas:</a:t>
            </a:r>
            <a:endParaRPr lang="en-US" sz="4000"/>
          </a:p>
        </p:txBody>
      </p:sp>
      <p:sp>
        <p:nvSpPr>
          <p:cNvPr id="4" name="Arrow: Right 3">
            <a:extLst>
              <a:ext uri="{FF2B5EF4-FFF2-40B4-BE49-F238E27FC236}">
                <a16:creationId xmlns:a16="http://schemas.microsoft.com/office/drawing/2014/main" xmlns="" id="{753E93F3-6CDC-4D34-830E-C4F0EEB3216F}"/>
              </a:ext>
            </a:extLst>
          </p:cNvPr>
          <p:cNvSpPr/>
          <p:nvPr/>
        </p:nvSpPr>
        <p:spPr>
          <a:xfrm>
            <a:off x="654575" y="2849226"/>
            <a:ext cx="501521" cy="384887"/>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rrow: Right 4">
            <a:extLst>
              <a:ext uri="{FF2B5EF4-FFF2-40B4-BE49-F238E27FC236}">
                <a16:creationId xmlns:a16="http://schemas.microsoft.com/office/drawing/2014/main" xmlns="" id="{D84EFCFD-F295-4806-B6BF-60F319289932}"/>
              </a:ext>
            </a:extLst>
          </p:cNvPr>
          <p:cNvSpPr/>
          <p:nvPr/>
        </p:nvSpPr>
        <p:spPr>
          <a:xfrm>
            <a:off x="2112482" y="4272143"/>
            <a:ext cx="338236" cy="244929"/>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Right 10">
            <a:extLst>
              <a:ext uri="{FF2B5EF4-FFF2-40B4-BE49-F238E27FC236}">
                <a16:creationId xmlns:a16="http://schemas.microsoft.com/office/drawing/2014/main" xmlns="" id="{5DD64421-5B82-43B8-B18C-3C01988DF1D0}"/>
              </a:ext>
            </a:extLst>
          </p:cNvPr>
          <p:cNvSpPr/>
          <p:nvPr/>
        </p:nvSpPr>
        <p:spPr>
          <a:xfrm>
            <a:off x="2112482" y="4785327"/>
            <a:ext cx="338236" cy="244929"/>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Right 11">
            <a:extLst>
              <a:ext uri="{FF2B5EF4-FFF2-40B4-BE49-F238E27FC236}">
                <a16:creationId xmlns:a16="http://schemas.microsoft.com/office/drawing/2014/main" xmlns="" id="{55BD30FB-EADF-4279-A496-A4C632FCA711}"/>
              </a:ext>
            </a:extLst>
          </p:cNvPr>
          <p:cNvSpPr/>
          <p:nvPr/>
        </p:nvSpPr>
        <p:spPr>
          <a:xfrm>
            <a:off x="2112482" y="5391816"/>
            <a:ext cx="338236" cy="244929"/>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Right 12">
            <a:extLst>
              <a:ext uri="{FF2B5EF4-FFF2-40B4-BE49-F238E27FC236}">
                <a16:creationId xmlns:a16="http://schemas.microsoft.com/office/drawing/2014/main" xmlns="" id="{472A1FDF-C220-42D7-9A4E-798EB5CD5DBB}"/>
              </a:ext>
            </a:extLst>
          </p:cNvPr>
          <p:cNvSpPr/>
          <p:nvPr/>
        </p:nvSpPr>
        <p:spPr>
          <a:xfrm>
            <a:off x="2112482" y="5928326"/>
            <a:ext cx="338236" cy="244929"/>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a:extLst>
              <a:ext uri="{FF2B5EF4-FFF2-40B4-BE49-F238E27FC236}">
                <a16:creationId xmlns:a16="http://schemas.microsoft.com/office/drawing/2014/main" xmlns="" id="{8A3653B3-566B-4D88-BD44-BF7C876EBDD7}"/>
              </a:ext>
            </a:extLst>
          </p:cNvPr>
          <p:cNvSpPr>
            <a:spLocks noGrp="1" noChangeArrowheads="1"/>
          </p:cNvSpPr>
          <p:nvPr>
            <p:ph type="title"/>
          </p:nvPr>
        </p:nvSpPr>
        <p:spPr>
          <a:xfrm>
            <a:off x="1143000" y="533400"/>
            <a:ext cx="6858000" cy="762000"/>
          </a:xfrm>
        </p:spPr>
        <p:txBody>
          <a:bodyPr>
            <a:normAutofit fontScale="90000"/>
          </a:bodyPr>
          <a:lstStyle/>
          <a:p>
            <a:pPr algn="ctr">
              <a:defRPr/>
            </a:pPr>
            <a:r>
              <a:rPr lang="en-US" sz="4400" b="1">
                <a:solidFill>
                  <a:srgbClr val="FFFF00"/>
                </a:solidFill>
                <a:latin typeface="Calibri"/>
                <a:cs typeface="Calibri"/>
              </a:rPr>
              <a:t> </a:t>
            </a:r>
            <a:r>
              <a:rPr lang="en-US" sz="5300" b="1">
                <a:solidFill>
                  <a:srgbClr val="FFFF00"/>
                </a:solidFill>
                <a:latin typeface="Calibri"/>
                <a:cs typeface="Calibri"/>
              </a:rPr>
              <a:t>Identification Process</a:t>
            </a:r>
          </a:p>
        </p:txBody>
      </p:sp>
      <p:sp>
        <p:nvSpPr>
          <p:cNvPr id="8" name="Rectangle 3">
            <a:extLst>
              <a:ext uri="{FF2B5EF4-FFF2-40B4-BE49-F238E27FC236}">
                <a16:creationId xmlns:a16="http://schemas.microsoft.com/office/drawing/2014/main" xmlns="" id="{42CCFBDE-2242-4E26-92F9-499C532E78DE}"/>
              </a:ext>
            </a:extLst>
          </p:cNvPr>
          <p:cNvSpPr>
            <a:spLocks noGrp="1" noChangeArrowheads="1"/>
          </p:cNvSpPr>
          <p:nvPr>
            <p:ph idx="1"/>
          </p:nvPr>
        </p:nvSpPr>
        <p:spPr>
          <a:xfrm>
            <a:off x="844420" y="2279105"/>
            <a:ext cx="7917024" cy="3962400"/>
          </a:xfrm>
        </p:spPr>
        <p:txBody>
          <a:bodyPr rtlCol="0">
            <a:normAutofit fontScale="85000" lnSpcReduction="20000"/>
          </a:bodyPr>
          <a:lstStyle/>
          <a:p>
            <a:pPr marL="0" indent="0">
              <a:spcAft>
                <a:spcPts val="0"/>
              </a:spcAft>
              <a:buNone/>
              <a:defRPr sz="1800">
                <a:solidFill>
                  <a:srgbClr val="000000"/>
                </a:solidFill>
              </a:defRPr>
            </a:pPr>
            <a:r>
              <a:rPr lang="en-US" sz="3600">
                <a:solidFill>
                  <a:srgbClr val="F8F8F8"/>
                </a:solidFill>
              </a:rPr>
              <a:t>           </a:t>
            </a:r>
            <a:r>
              <a:rPr lang="en-US" sz="4300">
                <a:solidFill>
                  <a:srgbClr val="F8F8F8"/>
                </a:solidFill>
              </a:rPr>
              <a:t>A  test score at or above the 95th percentile is required for gifted identification</a:t>
            </a:r>
            <a:endParaRPr lang="en-US" sz="4300">
              <a:cs typeface="Calibri"/>
            </a:endParaRPr>
          </a:p>
          <a:p>
            <a:pPr fontAlgn="auto">
              <a:spcAft>
                <a:spcPts val="0"/>
              </a:spcAft>
              <a:defRPr sz="1800">
                <a:solidFill>
                  <a:srgbClr val="000000"/>
                </a:solidFill>
              </a:defRPr>
            </a:pPr>
            <a:endParaRPr lang="en-US" sz="4300">
              <a:solidFill>
                <a:srgbClr val="F8F8F8"/>
              </a:solidFill>
              <a:cs typeface="Calibri"/>
            </a:endParaRPr>
          </a:p>
          <a:p>
            <a:pPr marL="0" indent="0">
              <a:spcAft>
                <a:spcPts val="0"/>
              </a:spcAft>
              <a:buNone/>
              <a:defRPr sz="1800">
                <a:solidFill>
                  <a:srgbClr val="000000"/>
                </a:solidFill>
              </a:defRPr>
            </a:pPr>
            <a:r>
              <a:rPr lang="en-US" sz="4300">
                <a:solidFill>
                  <a:srgbClr val="F8F8F8"/>
                </a:solidFill>
                <a:cs typeface="Calibri"/>
              </a:rPr>
              <a:t>         CMSD currently uses the following assessments for gifted testing: </a:t>
            </a:r>
          </a:p>
          <a:p>
            <a:pPr marL="0" indent="0">
              <a:spcAft>
                <a:spcPts val="0"/>
              </a:spcAft>
              <a:buNone/>
              <a:defRPr sz="1800">
                <a:solidFill>
                  <a:srgbClr val="000000"/>
                </a:solidFill>
              </a:defRPr>
            </a:pPr>
            <a:endParaRPr lang="en-US" sz="1600">
              <a:solidFill>
                <a:srgbClr val="F8F8F8"/>
              </a:solidFill>
              <a:cs typeface="Calibri"/>
            </a:endParaRPr>
          </a:p>
          <a:p>
            <a:pPr marL="0" indent="0">
              <a:spcAft>
                <a:spcPts val="0"/>
              </a:spcAft>
              <a:buNone/>
              <a:defRPr sz="1800">
                <a:solidFill>
                  <a:srgbClr val="000000"/>
                </a:solidFill>
              </a:defRPr>
            </a:pPr>
            <a:r>
              <a:rPr lang="en-US" sz="4300">
                <a:solidFill>
                  <a:srgbClr val="F8F8F8"/>
                </a:solidFill>
                <a:cs typeface="Calibri"/>
              </a:rPr>
              <a:t>NWEA, WISC-V, Woodcock-Johnson-IV, WPPSI, </a:t>
            </a:r>
            <a:r>
              <a:rPr lang="en-US" sz="4300" err="1">
                <a:solidFill>
                  <a:srgbClr val="F8F8F8"/>
                </a:solidFill>
                <a:cs typeface="Calibri"/>
              </a:rPr>
              <a:t>Naglieri</a:t>
            </a:r>
            <a:r>
              <a:rPr lang="en-US" sz="4300">
                <a:solidFill>
                  <a:srgbClr val="F8F8F8"/>
                </a:solidFill>
                <a:cs typeface="Calibri"/>
              </a:rPr>
              <a:t> (NNAT3), and SCALES</a:t>
            </a:r>
            <a:endParaRPr lang="en-US">
              <a:cs typeface="Calibri"/>
            </a:endParaRPr>
          </a:p>
          <a:p>
            <a:pPr marL="0" indent="0">
              <a:spcAft>
                <a:spcPts val="0"/>
              </a:spcAft>
              <a:buNone/>
              <a:defRPr sz="1800">
                <a:solidFill>
                  <a:srgbClr val="000000"/>
                </a:solidFill>
              </a:defRPr>
            </a:pPr>
            <a:endParaRPr lang="en-US" sz="4300">
              <a:solidFill>
                <a:srgbClr val="F8F8F8"/>
              </a:solidFill>
              <a:cs typeface="Calibri"/>
            </a:endParaRPr>
          </a:p>
          <a:p>
            <a:pPr fontAlgn="auto">
              <a:spcAft>
                <a:spcPts val="0"/>
              </a:spcAft>
              <a:defRPr sz="1800">
                <a:solidFill>
                  <a:srgbClr val="000000"/>
                </a:solidFill>
              </a:defRPr>
            </a:pPr>
            <a:endParaRPr lang="en-US" sz="4300">
              <a:solidFill>
                <a:srgbClr val="F8F8F8"/>
              </a:solidFill>
              <a:cs typeface="Calibri"/>
            </a:endParaRPr>
          </a:p>
          <a:p>
            <a:pPr marL="0" indent="0" fontAlgn="auto">
              <a:lnSpc>
                <a:spcPct val="90000"/>
              </a:lnSpc>
              <a:spcAft>
                <a:spcPts val="0"/>
              </a:spcAft>
              <a:buClr>
                <a:srgbClr val="CC00FF"/>
              </a:buClr>
              <a:buFont typeface="Wingdings" charset="2"/>
              <a:buNone/>
              <a:defRPr/>
            </a:pPr>
            <a:endParaRPr lang="en-US" sz="3800">
              <a:cs typeface="Calibri"/>
            </a:endParaRPr>
          </a:p>
        </p:txBody>
      </p:sp>
      <p:sp>
        <p:nvSpPr>
          <p:cNvPr id="2" name="Arrow: Right 1">
            <a:extLst>
              <a:ext uri="{FF2B5EF4-FFF2-40B4-BE49-F238E27FC236}">
                <a16:creationId xmlns:a16="http://schemas.microsoft.com/office/drawing/2014/main" xmlns="" id="{D357A9A5-C571-4E67-83D1-B46E67F4804A}"/>
              </a:ext>
            </a:extLst>
          </p:cNvPr>
          <p:cNvSpPr/>
          <p:nvPr/>
        </p:nvSpPr>
        <p:spPr>
          <a:xfrm>
            <a:off x="946155" y="1776205"/>
            <a:ext cx="536511" cy="338234"/>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Right 2">
            <a:extLst>
              <a:ext uri="{FF2B5EF4-FFF2-40B4-BE49-F238E27FC236}">
                <a16:creationId xmlns:a16="http://schemas.microsoft.com/office/drawing/2014/main" xmlns="" id="{A0D8D30B-9688-4BB3-9C8B-47AF29FD66BD}"/>
              </a:ext>
            </a:extLst>
          </p:cNvPr>
          <p:cNvSpPr/>
          <p:nvPr/>
        </p:nvSpPr>
        <p:spPr>
          <a:xfrm>
            <a:off x="946934" y="3503146"/>
            <a:ext cx="536511" cy="361561"/>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a:extLst>
              <a:ext uri="{FF2B5EF4-FFF2-40B4-BE49-F238E27FC236}">
                <a16:creationId xmlns:a16="http://schemas.microsoft.com/office/drawing/2014/main" xmlns="" id="{8F89D97D-3959-4AA0-BB0A-5B8AB31F8AE1}"/>
              </a:ext>
            </a:extLst>
          </p:cNvPr>
          <p:cNvSpPr>
            <a:spLocks noGrp="1" noChangeArrowheads="1"/>
          </p:cNvSpPr>
          <p:nvPr>
            <p:ph type="title"/>
          </p:nvPr>
        </p:nvSpPr>
        <p:spPr>
          <a:xfrm>
            <a:off x="1295400" y="486747"/>
            <a:ext cx="6705600" cy="838200"/>
          </a:xfrm>
        </p:spPr>
        <p:txBody>
          <a:bodyPr>
            <a:normAutofit/>
          </a:bodyPr>
          <a:lstStyle/>
          <a:p>
            <a:pPr algn="ctr">
              <a:defRPr/>
            </a:pPr>
            <a:r>
              <a:rPr lang="en-US" sz="4800" b="1">
                <a:solidFill>
                  <a:srgbClr val="FFFF00"/>
                </a:solidFill>
                <a:latin typeface="Calibri"/>
                <a:cs typeface="Calibri"/>
              </a:rPr>
              <a:t>Identification process</a:t>
            </a:r>
          </a:p>
        </p:txBody>
      </p:sp>
      <p:sp>
        <p:nvSpPr>
          <p:cNvPr id="8" name="Rectangle 3">
            <a:extLst>
              <a:ext uri="{FF2B5EF4-FFF2-40B4-BE49-F238E27FC236}">
                <a16:creationId xmlns:a16="http://schemas.microsoft.com/office/drawing/2014/main" xmlns="" id="{DCA9D387-5B31-4F56-A214-7194A91103B3}"/>
              </a:ext>
            </a:extLst>
          </p:cNvPr>
          <p:cNvSpPr>
            <a:spLocks noGrp="1" noChangeArrowheads="1"/>
          </p:cNvSpPr>
          <p:nvPr>
            <p:ph idx="1"/>
          </p:nvPr>
        </p:nvSpPr>
        <p:spPr>
          <a:xfrm>
            <a:off x="994459" y="2746853"/>
            <a:ext cx="7656513" cy="4419600"/>
          </a:xfrm>
        </p:spPr>
        <p:txBody>
          <a:bodyPr rtlCol="0">
            <a:normAutofit fontScale="92500" lnSpcReduction="20000"/>
          </a:bodyPr>
          <a:lstStyle/>
          <a:p>
            <a:pPr marL="0" indent="0">
              <a:spcAft>
                <a:spcPts val="0"/>
              </a:spcAft>
              <a:buNone/>
              <a:defRPr sz="1800">
                <a:solidFill>
                  <a:srgbClr val="000000"/>
                </a:solidFill>
              </a:defRPr>
            </a:pPr>
            <a:r>
              <a:rPr lang="en-US" sz="3600">
                <a:solidFill>
                  <a:srgbClr val="F8F8F8"/>
                </a:solidFill>
              </a:rPr>
              <a:t>          </a:t>
            </a:r>
            <a:r>
              <a:rPr lang="en-US" sz="3900">
                <a:solidFill>
                  <a:srgbClr val="F8F8F8"/>
                </a:solidFill>
              </a:rPr>
              <a:t>Once identified, the test scores of gifted students become part of the school and state report card's “Gifted Indicator" until graduation</a:t>
            </a:r>
            <a:endParaRPr lang="en-US" sz="3900">
              <a:cs typeface="Calibri"/>
            </a:endParaRPr>
          </a:p>
          <a:p>
            <a:pPr>
              <a:spcAft>
                <a:spcPts val="0"/>
              </a:spcAft>
              <a:defRPr sz="1800">
                <a:solidFill>
                  <a:srgbClr val="000000"/>
                </a:solidFill>
              </a:defRPr>
            </a:pPr>
            <a:endParaRPr lang="en-US" sz="3900">
              <a:solidFill>
                <a:srgbClr val="F8F8F8"/>
              </a:solidFill>
              <a:cs typeface="Calibri"/>
            </a:endParaRPr>
          </a:p>
          <a:p>
            <a:pPr marL="0" indent="0">
              <a:spcAft>
                <a:spcPts val="0"/>
              </a:spcAft>
              <a:buNone/>
              <a:defRPr sz="1800">
                <a:solidFill>
                  <a:srgbClr val="000000"/>
                </a:solidFill>
              </a:defRPr>
            </a:pPr>
            <a:r>
              <a:rPr lang="en-US" sz="3900" i="1">
                <a:solidFill>
                  <a:srgbClr val="F8F8F8"/>
                </a:solidFill>
                <a:cs typeface="Calibri"/>
              </a:rPr>
              <a:t>         </a:t>
            </a:r>
            <a:r>
              <a:rPr lang="en-US" sz="3900">
                <a:solidFill>
                  <a:srgbClr val="F8F8F8"/>
                </a:solidFill>
                <a:cs typeface="Calibri"/>
              </a:rPr>
              <a:t>Gifted identification remains on file for the students entire academic career even if a student is exited from gifted service</a:t>
            </a:r>
          </a:p>
          <a:p>
            <a:pPr>
              <a:spcAft>
                <a:spcPts val="0"/>
              </a:spcAft>
              <a:defRPr sz="1800">
                <a:solidFill>
                  <a:srgbClr val="000000"/>
                </a:solidFill>
              </a:defRPr>
            </a:pPr>
            <a:endParaRPr lang="en-US" sz="3600">
              <a:solidFill>
                <a:srgbClr val="F8F8F8"/>
              </a:solidFill>
              <a:cs typeface="Calibri"/>
            </a:endParaRPr>
          </a:p>
          <a:p>
            <a:pPr>
              <a:spcAft>
                <a:spcPts val="0"/>
              </a:spcAft>
              <a:defRPr/>
            </a:pPr>
            <a:endParaRPr lang="en-US" sz="3600">
              <a:solidFill>
                <a:srgbClr val="F8F8F8"/>
              </a:solidFill>
              <a:latin typeface="Calibri" charset="0"/>
              <a:cs typeface="Calibri"/>
            </a:endParaRPr>
          </a:p>
          <a:p>
            <a:pPr fontAlgn="auto">
              <a:spcAft>
                <a:spcPts val="0"/>
              </a:spcAft>
              <a:defRPr/>
            </a:pPr>
            <a:endParaRPr lang="en-US" sz="3600">
              <a:solidFill>
                <a:srgbClr val="F8F8F8"/>
              </a:solidFill>
              <a:latin typeface="Calibri" charset="0"/>
              <a:cs typeface="Calibri"/>
            </a:endParaRPr>
          </a:p>
          <a:p>
            <a:pPr fontAlgn="auto">
              <a:spcAft>
                <a:spcPts val="0"/>
              </a:spcAft>
              <a:buClr>
                <a:srgbClr val="CC00FF"/>
              </a:buClr>
              <a:defRPr/>
            </a:pPr>
            <a:endParaRPr lang="en-US" sz="3600">
              <a:solidFill>
                <a:srgbClr val="F8F8F8"/>
              </a:solidFill>
              <a:cs typeface="Calibri"/>
            </a:endParaRPr>
          </a:p>
          <a:p>
            <a:pPr marL="0" indent="0">
              <a:spcAft>
                <a:spcPts val="0"/>
              </a:spcAft>
              <a:buClr>
                <a:srgbClr val="CC00FF"/>
              </a:buClr>
              <a:buFont typeface="Wingdings" charset="2"/>
              <a:buNone/>
              <a:defRPr/>
            </a:pPr>
            <a:endParaRPr lang="en-US" sz="2800">
              <a:cs typeface="Calibri"/>
            </a:endParaRPr>
          </a:p>
          <a:p>
            <a:pPr marL="0" indent="0">
              <a:lnSpc>
                <a:spcPct val="90000"/>
              </a:lnSpc>
              <a:spcAft>
                <a:spcPts val="0"/>
              </a:spcAft>
              <a:buClr>
                <a:srgbClr val="CC00FF"/>
              </a:buClr>
              <a:buNone/>
              <a:defRPr/>
            </a:pPr>
            <a:endParaRPr lang="en-US" sz="2800">
              <a:cs typeface="Calibri"/>
            </a:endParaRPr>
          </a:p>
        </p:txBody>
      </p:sp>
      <p:sp>
        <p:nvSpPr>
          <p:cNvPr id="2" name="Arrow: Right 1">
            <a:extLst>
              <a:ext uri="{FF2B5EF4-FFF2-40B4-BE49-F238E27FC236}">
                <a16:creationId xmlns:a16="http://schemas.microsoft.com/office/drawing/2014/main" xmlns="" id="{0FCE8B60-40F4-433A-9D7B-14B43DD07524}"/>
              </a:ext>
            </a:extLst>
          </p:cNvPr>
          <p:cNvSpPr/>
          <p:nvPr/>
        </p:nvSpPr>
        <p:spPr>
          <a:xfrm>
            <a:off x="1051903" y="4004666"/>
            <a:ext cx="524848" cy="349898"/>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Right 3">
            <a:extLst>
              <a:ext uri="{FF2B5EF4-FFF2-40B4-BE49-F238E27FC236}">
                <a16:creationId xmlns:a16="http://schemas.microsoft.com/office/drawing/2014/main" xmlns="" id="{3D8B8F15-6553-4060-80EE-B12381F07ECE}"/>
              </a:ext>
            </a:extLst>
          </p:cNvPr>
          <p:cNvSpPr/>
          <p:nvPr/>
        </p:nvSpPr>
        <p:spPr>
          <a:xfrm>
            <a:off x="1052681" y="1789424"/>
            <a:ext cx="524848" cy="373224"/>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0F0FEB8-F425-4DF3-BFF8-888ECE025C5E}"/>
              </a:ext>
            </a:extLst>
          </p:cNvPr>
          <p:cNvSpPr>
            <a:spLocks noGrp="1"/>
          </p:cNvSpPr>
          <p:nvPr>
            <p:ph type="title"/>
          </p:nvPr>
        </p:nvSpPr>
        <p:spPr>
          <a:xfrm>
            <a:off x="678802" y="38101"/>
            <a:ext cx="7772400" cy="1456267"/>
          </a:xfrm>
        </p:spPr>
        <p:txBody>
          <a:bodyPr>
            <a:normAutofit/>
          </a:bodyPr>
          <a:lstStyle/>
          <a:p>
            <a:pPr algn="ctr"/>
            <a:r>
              <a:rPr lang="en-US" sz="4000" b="1">
                <a:solidFill>
                  <a:srgbClr val="FFFF00"/>
                </a:solidFill>
                <a:latin typeface="Calibri"/>
                <a:cs typeface="Calibri Light"/>
              </a:rPr>
              <a:t>Identification process</a:t>
            </a:r>
            <a:endParaRPr lang="en-US" sz="4000" b="1">
              <a:latin typeface="Calibri"/>
              <a:cs typeface="Calibri Light"/>
            </a:endParaRPr>
          </a:p>
        </p:txBody>
      </p:sp>
      <p:sp>
        <p:nvSpPr>
          <p:cNvPr id="3" name="Content Placeholder 2">
            <a:extLst>
              <a:ext uri="{FF2B5EF4-FFF2-40B4-BE49-F238E27FC236}">
                <a16:creationId xmlns:a16="http://schemas.microsoft.com/office/drawing/2014/main" xmlns="" id="{DC7ED5DA-FB09-4A0D-9169-7634E2E0D658}"/>
              </a:ext>
            </a:extLst>
          </p:cNvPr>
          <p:cNvSpPr>
            <a:spLocks noGrp="1"/>
          </p:cNvSpPr>
          <p:nvPr>
            <p:ph idx="1"/>
          </p:nvPr>
        </p:nvSpPr>
        <p:spPr>
          <a:xfrm>
            <a:off x="842087" y="1885476"/>
            <a:ext cx="7527472" cy="3649133"/>
          </a:xfrm>
        </p:spPr>
        <p:txBody>
          <a:bodyPr>
            <a:noAutofit/>
          </a:bodyPr>
          <a:lstStyle/>
          <a:p>
            <a:pPr marL="0" indent="0">
              <a:buNone/>
            </a:pPr>
            <a:r>
              <a:rPr lang="en-US" sz="3600" i="1">
                <a:cs typeface="Calibri"/>
              </a:rPr>
              <a:t>Example:</a:t>
            </a:r>
            <a:r>
              <a:rPr lang="en-US" sz="3600">
                <a:cs typeface="Calibri"/>
              </a:rPr>
              <a:t> </a:t>
            </a:r>
            <a:r>
              <a:rPr lang="en-US" sz="3200">
                <a:cs typeface="Calibri"/>
              </a:rPr>
              <a:t> </a:t>
            </a:r>
            <a:endParaRPr lang="en-US">
              <a:cs typeface="Calibri"/>
            </a:endParaRPr>
          </a:p>
          <a:p>
            <a:pPr marL="0" indent="0">
              <a:buNone/>
            </a:pPr>
            <a:r>
              <a:rPr lang="en-US" sz="3600">
                <a:cs typeface="Calibri"/>
              </a:rPr>
              <a:t>If a student scores in the 95th percentile one time on a 2nd grade assessment she is identified as gifted.  Even if she does not get gifted services, her score will continue to be part of the school's indicator for the rest of her school career.</a:t>
            </a:r>
          </a:p>
        </p:txBody>
      </p:sp>
    </p:spTree>
    <p:extLst>
      <p:ext uri="{BB962C8B-B14F-4D97-AF65-F5344CB8AC3E}">
        <p14:creationId xmlns:p14="http://schemas.microsoft.com/office/powerpoint/2010/main" val="2141123955"/>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a:extLst>
              <a:ext uri="{FF2B5EF4-FFF2-40B4-BE49-F238E27FC236}">
                <a16:creationId xmlns:a16="http://schemas.microsoft.com/office/drawing/2014/main" xmlns="" id="{0F989A8C-019C-4F4C-A3CF-565DAD5DBA38}"/>
              </a:ext>
            </a:extLst>
          </p:cNvPr>
          <p:cNvSpPr>
            <a:spLocks noGrp="1" noChangeArrowheads="1"/>
          </p:cNvSpPr>
          <p:nvPr>
            <p:ph type="title"/>
          </p:nvPr>
        </p:nvSpPr>
        <p:spPr>
          <a:xfrm>
            <a:off x="876300" y="-4666"/>
            <a:ext cx="7391400" cy="1611351"/>
          </a:xfrm>
        </p:spPr>
        <p:txBody>
          <a:bodyPr/>
          <a:lstStyle/>
          <a:p>
            <a:pPr algn="ctr">
              <a:defRPr/>
            </a:pPr>
            <a:r>
              <a:rPr lang="en-US" sz="4800" b="1">
                <a:solidFill>
                  <a:srgbClr val="FFFF00"/>
                </a:solidFill>
                <a:latin typeface="Calibri"/>
                <a:cs typeface="Calibri"/>
              </a:rPr>
              <a:t>our Focus</a:t>
            </a:r>
            <a:r>
              <a:rPr lang="en-US" sz="4000" b="1">
                <a:solidFill>
                  <a:srgbClr val="FFFF00"/>
                </a:solidFill>
                <a:latin typeface="Calibri"/>
                <a:cs typeface="Calibri"/>
              </a:rPr>
              <a:t> </a:t>
            </a:r>
          </a:p>
        </p:txBody>
      </p:sp>
      <p:sp>
        <p:nvSpPr>
          <p:cNvPr id="57347" name="Rectangle 3">
            <a:extLst>
              <a:ext uri="{FF2B5EF4-FFF2-40B4-BE49-F238E27FC236}">
                <a16:creationId xmlns:a16="http://schemas.microsoft.com/office/drawing/2014/main" xmlns="" id="{8B4F30BD-EDFC-4FAA-B39C-D67D75EE6BCF}"/>
              </a:ext>
            </a:extLst>
          </p:cNvPr>
          <p:cNvSpPr>
            <a:spLocks noGrp="1" noChangeArrowheads="1"/>
          </p:cNvSpPr>
          <p:nvPr>
            <p:ph idx="1"/>
          </p:nvPr>
        </p:nvSpPr>
        <p:spPr>
          <a:xfrm>
            <a:off x="663746" y="2369387"/>
            <a:ext cx="8258577" cy="4410307"/>
          </a:xfrm>
        </p:spPr>
        <p:txBody>
          <a:bodyPr rtlCol="0">
            <a:noAutofit/>
          </a:bodyPr>
          <a:lstStyle/>
          <a:p>
            <a:pPr marL="0" indent="0">
              <a:lnSpc>
                <a:spcPct val="90000"/>
              </a:lnSpc>
              <a:spcAft>
                <a:spcPts val="0"/>
              </a:spcAft>
              <a:buNone/>
              <a:defRPr/>
            </a:pPr>
            <a:r>
              <a:rPr lang="en-CA" sz="3200">
                <a:effectLst>
                  <a:outerShdw blurRad="38100" dist="38100" dir="2700000" algn="tl">
                    <a:srgbClr val="000000">
                      <a:alpha val="43137"/>
                    </a:srgbClr>
                  </a:outerShdw>
                </a:effectLst>
                <a:ea typeface="+mn-lt"/>
                <a:cs typeface="+mn-lt"/>
              </a:rPr>
              <a:t>         </a:t>
            </a:r>
            <a:r>
              <a:rPr lang="en-CA" sz="3400">
                <a:effectLst>
                  <a:outerShdw blurRad="38100" dist="38100" dir="2700000" algn="tl">
                    <a:srgbClr val="000000">
                      <a:alpha val="43137"/>
                    </a:srgbClr>
                  </a:outerShdw>
                </a:effectLst>
                <a:ea typeface="+mn-lt"/>
                <a:cs typeface="+mn-lt"/>
              </a:rPr>
              <a:t> CMSD’s </a:t>
            </a:r>
            <a:r>
              <a:rPr lang="en-CA" sz="3400">
                <a:effectLst>
                  <a:outerShdw blurRad="38100" dist="38100" dir="2700000" algn="tl">
                    <a:srgbClr val="000000">
                      <a:alpha val="43137"/>
                    </a:srgbClr>
                  </a:outerShdw>
                </a:effectLst>
                <a:latin typeface="Calibri"/>
                <a:cs typeface="Calibri"/>
              </a:rPr>
              <a:t>gifted curriculum follows the National Association for Gifted Children (NAGC) Standards </a:t>
            </a:r>
            <a:r>
              <a:rPr lang="en-US" sz="3400">
                <a:effectLst>
                  <a:outerShdw blurRad="38100" dist="38100" dir="2700000" algn="tl">
                    <a:srgbClr val="000000">
                      <a:alpha val="43137"/>
                    </a:srgbClr>
                  </a:outerShdw>
                </a:effectLst>
                <a:latin typeface="Calibri"/>
                <a:cs typeface="Calibri"/>
              </a:rPr>
              <a:t>with lessons and units that incorporate:</a:t>
            </a:r>
            <a:endParaRPr lang="en-US" sz="3400">
              <a:cs typeface="Calibri"/>
            </a:endParaRPr>
          </a:p>
          <a:p>
            <a:pPr marL="0" indent="0">
              <a:lnSpc>
                <a:spcPct val="90000"/>
              </a:lnSpc>
              <a:spcAft>
                <a:spcPts val="0"/>
              </a:spcAft>
              <a:buNone/>
              <a:defRPr/>
            </a:pPr>
            <a:endParaRPr lang="en-US" sz="2000">
              <a:effectLst>
                <a:outerShdw blurRad="38100" dist="38100" dir="2700000" algn="tl">
                  <a:srgbClr val="000000">
                    <a:alpha val="43137"/>
                  </a:srgbClr>
                </a:outerShdw>
              </a:effectLst>
              <a:cs typeface="Calibri" panose="020F0502020204030204"/>
            </a:endParaRPr>
          </a:p>
          <a:p>
            <a:pPr lvl="4">
              <a:lnSpc>
                <a:spcPct val="90000"/>
              </a:lnSpc>
              <a:spcAft>
                <a:spcPts val="0"/>
              </a:spcAft>
              <a:buFont typeface="Wingdings" panose="05000000000000000000" pitchFamily="2" charset="2"/>
              <a:buChar char="Ø"/>
              <a:defRPr/>
            </a:pPr>
            <a:r>
              <a:rPr lang="en-US" sz="3400">
                <a:effectLst>
                  <a:outerShdw blurRad="38100" dist="38100" dir="2700000" algn="tl">
                    <a:srgbClr val="000000">
                      <a:alpha val="43137"/>
                    </a:srgbClr>
                  </a:outerShdw>
                </a:effectLst>
                <a:latin typeface="Calibri"/>
                <a:cs typeface="Calibri"/>
              </a:rPr>
              <a:t>   Higher-level Thinking        </a:t>
            </a:r>
            <a:endParaRPr lang="en-US" sz="3400">
              <a:latin typeface="Calibri"/>
              <a:cs typeface="Calibri"/>
            </a:endParaRPr>
          </a:p>
          <a:p>
            <a:pPr lvl="4">
              <a:lnSpc>
                <a:spcPct val="90000"/>
              </a:lnSpc>
              <a:spcAft>
                <a:spcPts val="0"/>
              </a:spcAft>
              <a:buFont typeface="Wingdings" panose="05000000000000000000" pitchFamily="2" charset="2"/>
              <a:buChar char="Ø"/>
              <a:defRPr/>
            </a:pPr>
            <a:r>
              <a:rPr lang="en-US" sz="3400">
                <a:effectLst>
                  <a:outerShdw blurRad="38100" dist="38100" dir="2700000" algn="tl">
                    <a:srgbClr val="000000">
                      <a:alpha val="43137"/>
                    </a:srgbClr>
                  </a:outerShdw>
                </a:effectLst>
                <a:latin typeface="Calibri"/>
                <a:cs typeface="Calibri"/>
              </a:rPr>
              <a:t>   Abstract Thought</a:t>
            </a:r>
            <a:endParaRPr lang="en-US" sz="3400">
              <a:latin typeface="Calibri"/>
              <a:cs typeface="Calibri"/>
            </a:endParaRPr>
          </a:p>
          <a:p>
            <a:pPr lvl="4">
              <a:lnSpc>
                <a:spcPct val="90000"/>
              </a:lnSpc>
              <a:spcAft>
                <a:spcPts val="0"/>
              </a:spcAft>
              <a:buFont typeface="Wingdings" panose="05000000000000000000" pitchFamily="2" charset="2"/>
              <a:buChar char="Ø"/>
              <a:defRPr/>
            </a:pPr>
            <a:r>
              <a:rPr lang="en-US" sz="3400">
                <a:effectLst>
                  <a:outerShdw blurRad="38100" dist="38100" dir="2700000" algn="tl">
                    <a:srgbClr val="000000">
                      <a:alpha val="43137"/>
                    </a:srgbClr>
                  </a:outerShdw>
                </a:effectLst>
                <a:latin typeface="Calibri"/>
                <a:cs typeface="Calibri"/>
              </a:rPr>
              <a:t>   Logical Reasoning</a:t>
            </a:r>
            <a:endParaRPr lang="en-US" sz="3400">
              <a:latin typeface="Calibri"/>
              <a:cs typeface="Calibri"/>
            </a:endParaRPr>
          </a:p>
          <a:p>
            <a:pPr lvl="4">
              <a:lnSpc>
                <a:spcPct val="90000"/>
              </a:lnSpc>
              <a:spcAft>
                <a:spcPts val="0"/>
              </a:spcAft>
              <a:buFont typeface="Wingdings" panose="05000000000000000000" pitchFamily="2" charset="2"/>
              <a:buChar char="Ø"/>
              <a:defRPr/>
            </a:pPr>
            <a:r>
              <a:rPr lang="en-US" sz="3400">
                <a:effectLst>
                  <a:outerShdw blurRad="38100" dist="38100" dir="2700000" algn="tl">
                    <a:srgbClr val="000000">
                      <a:alpha val="43137"/>
                    </a:srgbClr>
                  </a:outerShdw>
                </a:effectLst>
                <a:latin typeface="Calibri"/>
                <a:cs typeface="Calibri"/>
              </a:rPr>
              <a:t>   Critical Thinking</a:t>
            </a:r>
            <a:endParaRPr lang="en-US" sz="3400">
              <a:latin typeface="Calibri"/>
              <a:cs typeface="Calibri"/>
            </a:endParaRPr>
          </a:p>
          <a:p>
            <a:pPr lvl="4">
              <a:lnSpc>
                <a:spcPct val="90000"/>
              </a:lnSpc>
              <a:spcAft>
                <a:spcPts val="0"/>
              </a:spcAft>
              <a:buFont typeface="Wingdings" panose="05000000000000000000" pitchFamily="2" charset="2"/>
              <a:buChar char="Ø"/>
              <a:defRPr/>
            </a:pPr>
            <a:r>
              <a:rPr lang="en-US" sz="3400">
                <a:effectLst>
                  <a:outerShdw blurRad="38100" dist="38100" dir="2700000" algn="tl">
                    <a:srgbClr val="000000">
                      <a:alpha val="43137"/>
                    </a:srgbClr>
                  </a:outerShdw>
                </a:effectLst>
                <a:latin typeface="Calibri"/>
                <a:cs typeface="Calibri"/>
              </a:rPr>
              <a:t>   Problem Solving</a:t>
            </a:r>
            <a:endParaRPr lang="en-US" sz="3400">
              <a:latin typeface="Calibri"/>
              <a:cs typeface="Calibri"/>
            </a:endParaRPr>
          </a:p>
          <a:p>
            <a:pPr lvl="4">
              <a:lnSpc>
                <a:spcPct val="90000"/>
              </a:lnSpc>
              <a:spcAft>
                <a:spcPts val="0"/>
              </a:spcAft>
              <a:buFont typeface="Wingdings" panose="05000000000000000000" pitchFamily="2" charset="2"/>
              <a:buChar char="Ø"/>
              <a:defRPr/>
            </a:pPr>
            <a:r>
              <a:rPr lang="en-US" sz="3400">
                <a:effectLst>
                  <a:outerShdw blurRad="38100" dist="38100" dir="2700000" algn="tl">
                    <a:srgbClr val="000000">
                      <a:alpha val="43137"/>
                    </a:srgbClr>
                  </a:outerShdw>
                </a:effectLst>
                <a:latin typeface="Calibri"/>
                <a:cs typeface="Calibri"/>
              </a:rPr>
              <a:t>   Creative Thinking</a:t>
            </a:r>
            <a:endParaRPr lang="en-US" sz="3400">
              <a:latin typeface="Calibri"/>
              <a:cs typeface="Calibri"/>
            </a:endParaRPr>
          </a:p>
          <a:p>
            <a:pPr marL="0" indent="0" fontAlgn="auto">
              <a:lnSpc>
                <a:spcPct val="90000"/>
              </a:lnSpc>
              <a:spcAft>
                <a:spcPts val="0"/>
              </a:spcAft>
              <a:buFont typeface="Wingdings" panose="05000000000000000000" pitchFamily="2" charset="2"/>
              <a:buNone/>
              <a:defRPr/>
            </a:pPr>
            <a:endParaRPr lang="en-US" sz="3000">
              <a:latin typeface="Calibri"/>
              <a:cs typeface="Calibri"/>
            </a:endParaRPr>
          </a:p>
          <a:p>
            <a:pPr marL="0" indent="0" fontAlgn="auto">
              <a:lnSpc>
                <a:spcPct val="90000"/>
              </a:lnSpc>
              <a:spcAft>
                <a:spcPts val="0"/>
              </a:spcAft>
              <a:buFont typeface="Wingdings" panose="05000000000000000000" pitchFamily="2" charset="2"/>
              <a:buNone/>
              <a:defRPr/>
            </a:pPr>
            <a:endParaRPr lang="en-US" sz="3000">
              <a:latin typeface="Calibri"/>
              <a:cs typeface="Calibri"/>
            </a:endParaRPr>
          </a:p>
          <a:p>
            <a:pPr marL="0" indent="0" fontAlgn="auto">
              <a:lnSpc>
                <a:spcPct val="90000"/>
              </a:lnSpc>
              <a:spcAft>
                <a:spcPts val="0"/>
              </a:spcAft>
              <a:buFont typeface="Wingdings" panose="05000000000000000000" pitchFamily="2" charset="2"/>
              <a:buNone/>
              <a:defRPr/>
            </a:pPr>
            <a:endParaRPr lang="en-US" sz="3000">
              <a:latin typeface="Calibri"/>
              <a:cs typeface="Calibri"/>
            </a:endParaRPr>
          </a:p>
        </p:txBody>
      </p:sp>
      <p:sp>
        <p:nvSpPr>
          <p:cNvPr id="2" name="Arrow: Right 1">
            <a:extLst>
              <a:ext uri="{FF2B5EF4-FFF2-40B4-BE49-F238E27FC236}">
                <a16:creationId xmlns:a16="http://schemas.microsoft.com/office/drawing/2014/main" xmlns="" id="{7AF2C780-6B62-4B6E-A233-F34A3DFCCDD7}"/>
              </a:ext>
            </a:extLst>
          </p:cNvPr>
          <p:cNvSpPr/>
          <p:nvPr/>
        </p:nvSpPr>
        <p:spPr>
          <a:xfrm>
            <a:off x="817368" y="1488227"/>
            <a:ext cx="524848" cy="373224"/>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fade/>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04C7E"/>
      </a:dk2>
      <a:lt2>
        <a:srgbClr val="EBEBEB"/>
      </a:lt2>
      <a:accent1>
        <a:srgbClr val="94CE67"/>
      </a:accent1>
      <a:accent2>
        <a:srgbClr val="49D1CD"/>
      </a:accent2>
      <a:accent3>
        <a:srgbClr val="61A5D6"/>
      </a:accent3>
      <a:accent4>
        <a:srgbClr val="9D8CD3"/>
      </a:accent4>
      <a:accent5>
        <a:srgbClr val="E45C8A"/>
      </a:accent5>
      <a:accent6>
        <a:srgbClr val="F98C61"/>
      </a:accent6>
      <a:hlink>
        <a:srgbClr val="AAF172"/>
      </a:hlink>
      <a:folHlink>
        <a:srgbClr val="E7F19A"/>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E44E6A2F-09CD-4BE0-B42D-107FF03CEED6}"/>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Celestial</Template>
  <TotalTime>0</TotalTime>
  <Words>337</Words>
  <Application>Microsoft Office PowerPoint</Application>
  <PresentationFormat>On-screen Show (4:3)</PresentationFormat>
  <Paragraphs>172</Paragraphs>
  <Slides>22</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22</vt:i4>
      </vt:variant>
    </vt:vector>
  </HeadingPairs>
  <TitlesOfParts>
    <vt:vector size="33" baseType="lpstr">
      <vt:lpstr>MS PGothic</vt:lpstr>
      <vt:lpstr>MS PGothic</vt:lpstr>
      <vt:lpstr>Arial</vt:lpstr>
      <vt:lpstr>Bookman Old Style</vt:lpstr>
      <vt:lpstr>Calibri</vt:lpstr>
      <vt:lpstr>Calibri Light</vt:lpstr>
      <vt:lpstr>Iowan Old Style Black</vt:lpstr>
      <vt:lpstr>Times New Roman</vt:lpstr>
      <vt:lpstr>Wingdings</vt:lpstr>
      <vt:lpstr>Wingdings,Sans-Serif</vt:lpstr>
      <vt:lpstr>Celestial</vt:lpstr>
      <vt:lpstr>PowerPoint Presentation</vt:lpstr>
      <vt:lpstr>Our Mission Statement</vt:lpstr>
      <vt:lpstr>Our history</vt:lpstr>
      <vt:lpstr>Identification  vs. Service</vt:lpstr>
      <vt:lpstr> Identification process</vt:lpstr>
      <vt:lpstr> Identification Process</vt:lpstr>
      <vt:lpstr>Identification process</vt:lpstr>
      <vt:lpstr>Identification process</vt:lpstr>
      <vt:lpstr>our Focus </vt:lpstr>
      <vt:lpstr>  Major Work Program Features</vt:lpstr>
      <vt:lpstr> Gifted Assignment Waiver</vt:lpstr>
      <vt:lpstr> Acceleration</vt:lpstr>
      <vt:lpstr>Acceleration Process</vt:lpstr>
      <vt:lpstr>What is Giftedness?</vt:lpstr>
      <vt:lpstr>PowerPoint Presentation</vt:lpstr>
      <vt:lpstr>Common Myths about Gifted Learners</vt:lpstr>
      <vt:lpstr>PowerPoint Presentation</vt:lpstr>
      <vt:lpstr>PowerPoint Presentation</vt:lpstr>
      <vt:lpstr>Points to Ponder</vt:lpstr>
      <vt:lpstr>SUMMARY</vt:lpstr>
      <vt:lpstr>SUMMARY</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Major Work The Gifted Pull-out Resource Room</dc:title>
  <dc:creator>Roberto Bernetich</dc:creator>
  <cp:lastModifiedBy>Grays, Monica</cp:lastModifiedBy>
  <cp:revision>31</cp:revision>
  <dcterms:modified xsi:type="dcterms:W3CDTF">2020-04-14T04:16:28Z</dcterms:modified>
</cp:coreProperties>
</file>